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4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5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6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7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8" r:id="rId5"/>
    <p:sldMasterId id="2147483710" r:id="rId6"/>
    <p:sldMasterId id="2147483725" r:id="rId7"/>
    <p:sldMasterId id="2147483740" r:id="rId8"/>
    <p:sldMasterId id="2147483695" r:id="rId9"/>
    <p:sldMasterId id="2147483755" r:id="rId10"/>
    <p:sldMasterId id="2147483798" r:id="rId11"/>
  </p:sldMasterIdLst>
  <p:notesMasterIdLst>
    <p:notesMasterId r:id="rId41"/>
  </p:notesMasterIdLst>
  <p:sldIdLst>
    <p:sldId id="2147470806" r:id="rId12"/>
    <p:sldId id="280" r:id="rId13"/>
    <p:sldId id="2147470810" r:id="rId14"/>
    <p:sldId id="2147470811" r:id="rId15"/>
    <p:sldId id="366" r:id="rId16"/>
    <p:sldId id="297" r:id="rId17"/>
    <p:sldId id="364" r:id="rId18"/>
    <p:sldId id="342" r:id="rId19"/>
    <p:sldId id="329" r:id="rId20"/>
    <p:sldId id="317" r:id="rId21"/>
    <p:sldId id="311" r:id="rId22"/>
    <p:sldId id="343" r:id="rId23"/>
    <p:sldId id="344" r:id="rId24"/>
    <p:sldId id="367" r:id="rId25"/>
    <p:sldId id="370" r:id="rId26"/>
    <p:sldId id="339" r:id="rId27"/>
    <p:sldId id="2147470803" r:id="rId28"/>
    <p:sldId id="2147470804" r:id="rId29"/>
    <p:sldId id="2147470805" r:id="rId30"/>
    <p:sldId id="2147470654" r:id="rId31"/>
    <p:sldId id="2147470655" r:id="rId32"/>
    <p:sldId id="2147470802" r:id="rId33"/>
    <p:sldId id="2147470801" r:id="rId34"/>
    <p:sldId id="2147470800" r:id="rId35"/>
    <p:sldId id="257" r:id="rId36"/>
    <p:sldId id="2147470812" r:id="rId37"/>
    <p:sldId id="273" r:id="rId38"/>
    <p:sldId id="368" r:id="rId39"/>
    <p:sldId id="369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ina Esdaile" initials="ME" lastIdx="10" clrIdx="0">
    <p:extLst>
      <p:ext uri="{19B8F6BF-5375-455C-9EA6-DF929625EA0E}">
        <p15:presenceInfo xmlns:p15="http://schemas.microsoft.com/office/powerpoint/2012/main" userId="S::martina.esdaile@Ecrin.org::44e285be-6e96-422e-b671-aac6d10b95d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1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9D4F17-7014-B6FF-8BC5-04AFC483D3C7}" v="4" dt="2025-10-22T10:06:38.966"/>
    <p1510:client id="{CE97898A-DBB9-C6C7-543C-228E06D3E8BC}" v="1" dt="2025-10-21T15:30:35.546"/>
    <p1510:client id="{DBFC6F2D-289D-17D4-730A-09D5346B8C59}" v="234" dt="2025-10-20T13:34:06.9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commentAuthors" Target="commentAuthors.xml"/><Relationship Id="rId47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tableStyles" Target="tableStyles.xml"/><Relationship Id="rId20" Type="http://schemas.openxmlformats.org/officeDocument/2006/relationships/slide" Target="slides/slide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FAC64-DEA2-49CB-83F5-9B54BBC6923C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F8757-43D2-4D98-86AD-6BA0BBE055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5573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46DA13-6070-4BCB-AD3D-E5DF12BCD70B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0180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79" name="Google Shape;17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fr-FR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6099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000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75E406E-59ED-45DB-9F96-6AAA1955204F}"/>
              </a:ext>
            </a:extLst>
          </p:cNvPr>
          <p:cNvSpPr/>
          <p:nvPr userDrawn="1"/>
        </p:nvSpPr>
        <p:spPr>
          <a:xfrm>
            <a:off x="543463" y="704055"/>
            <a:ext cx="10916699" cy="5472908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D9011C-EABE-4AD2-AB20-17E45E3E51F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3341786"/>
            <a:ext cx="9144000" cy="1655762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FE870D-10A1-48CA-986C-953111EFF4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105850"/>
            <a:ext cx="9144000" cy="646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(Name of presenter)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CA214-0345-4E83-AF23-418D84C1FB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7945" y="411430"/>
            <a:ext cx="2598019" cy="31723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160B49-1799-4A11-9D1E-2E75717BC3FE}"/>
              </a:ext>
            </a:extLst>
          </p:cNvPr>
          <p:cNvSpPr/>
          <p:nvPr userDrawn="1"/>
        </p:nvSpPr>
        <p:spPr>
          <a:xfrm>
            <a:off x="8566483" y="9538"/>
            <a:ext cx="3305475" cy="1590663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0AC15A-8232-44F1-AC91-FFAB82C9AE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976" y="1060664"/>
            <a:ext cx="4196048" cy="16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443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10266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79399"/>
            <a:ext cx="51816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96028165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57093"/>
            <a:ext cx="10515600" cy="9985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80023113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D372F66E-2618-4801-AB44-9B6025BAB3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0942808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ADB169B4-647B-4AE9-89D2-F3214E3427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81991870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5C5D8F73-A9CA-4299-B8EC-A8EDBE288B4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15670906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D354E3B1-E883-4731-99B2-E1D02D45DC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6695586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000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75E406E-59ED-45DB-9F96-6AAA1955204F}"/>
              </a:ext>
            </a:extLst>
          </p:cNvPr>
          <p:cNvSpPr/>
          <p:nvPr userDrawn="1"/>
        </p:nvSpPr>
        <p:spPr>
          <a:xfrm>
            <a:off x="543463" y="704055"/>
            <a:ext cx="10916699" cy="5472908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D9011C-EABE-4AD2-AB20-17E45E3E51F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3341786"/>
            <a:ext cx="9144000" cy="1655762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FE870D-10A1-48CA-986C-953111EFF4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105850"/>
            <a:ext cx="9144000" cy="646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(Name of presenter)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CA214-0345-4E83-AF23-418D84C1FB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7945" y="411430"/>
            <a:ext cx="2598019" cy="31723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160B49-1799-4A11-9D1E-2E75717BC3FE}"/>
              </a:ext>
            </a:extLst>
          </p:cNvPr>
          <p:cNvSpPr/>
          <p:nvPr userDrawn="1"/>
        </p:nvSpPr>
        <p:spPr>
          <a:xfrm>
            <a:off x="8566483" y="9538"/>
            <a:ext cx="3305475" cy="1590663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0AC15A-8232-44F1-AC91-FFAB82C9AE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976" y="1060664"/>
            <a:ext cx="4196048" cy="16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44365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0000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75E406E-59ED-45DB-9F96-6AAA1955204F}"/>
              </a:ext>
            </a:extLst>
          </p:cNvPr>
          <p:cNvSpPr/>
          <p:nvPr userDrawn="1"/>
        </p:nvSpPr>
        <p:spPr>
          <a:xfrm>
            <a:off x="543463" y="704055"/>
            <a:ext cx="10916699" cy="5472908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D9011C-EABE-4AD2-AB20-17E45E3E51F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600201"/>
            <a:ext cx="9144000" cy="1655762"/>
          </a:xfrm>
        </p:spPr>
        <p:txBody>
          <a:bodyPr anchor="b">
            <a:normAutofit/>
          </a:bodyPr>
          <a:lstStyle>
            <a:lvl1pPr algn="ctr">
              <a:defRPr sz="2800" b="1" i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/>
              <a:t>Supporting clinical trials across borders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FE870D-10A1-48CA-986C-953111EFF4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362522"/>
            <a:ext cx="9144000" cy="646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Contact details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0AC15A-8232-44F1-AC91-FFAB82C9AE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62" y="4163854"/>
            <a:ext cx="3037676" cy="119866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5594C9-5D55-4206-9451-10B7B5A6D51D}"/>
              </a:ext>
            </a:extLst>
          </p:cNvPr>
          <p:cNvSpPr/>
          <p:nvPr userDrawn="1"/>
        </p:nvSpPr>
        <p:spPr>
          <a:xfrm>
            <a:off x="10090484" y="208547"/>
            <a:ext cx="1171074" cy="640888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364659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6352645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772783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63357"/>
            <a:ext cx="2674817" cy="29420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319284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66478907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62103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89138"/>
            <a:ext cx="1981200" cy="2239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89138"/>
            <a:ext cx="1981200" cy="3221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92235829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89137"/>
            <a:ext cx="10515600" cy="22685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075961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 userDrawn="1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45FAE0-0EF7-4560-A028-CA5F145264BC}"/>
              </a:ext>
            </a:extLst>
          </p:cNvPr>
          <p:cNvSpPr/>
          <p:nvPr userDrawn="1"/>
        </p:nvSpPr>
        <p:spPr>
          <a:xfrm>
            <a:off x="-97857" y="-134754"/>
            <a:ext cx="12387713" cy="699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57C525F8-3B8E-4C9C-A21E-AF32CF006F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7" y="205824"/>
            <a:ext cx="1341444" cy="529334"/>
          </a:xfrm>
          <a:prstGeom prst="rect">
            <a:avLst/>
          </a:prstGeom>
        </p:spPr>
      </p:pic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E3F8BB94-B046-4AD3-AB8D-1117A33F39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75836386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838200" y="2166462"/>
            <a:ext cx="7765405" cy="247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518610"/>
            <a:ext cx="7732724" cy="3501189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64228646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45FAE0-0EF7-4560-A028-CA5F145264BC}"/>
              </a:ext>
            </a:extLst>
          </p:cNvPr>
          <p:cNvSpPr/>
          <p:nvPr userDrawn="1"/>
        </p:nvSpPr>
        <p:spPr>
          <a:xfrm>
            <a:off x="-97857" y="-134754"/>
            <a:ext cx="12387713" cy="69927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7"/>
            <a:ext cx="1487834" cy="864595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4A8AAE46-7F1F-4A4A-917B-72CC2EA8DD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7" y="205824"/>
            <a:ext cx="1341444" cy="529334"/>
          </a:xfrm>
          <a:prstGeom prst="rect">
            <a:avLst/>
          </a:prstGeom>
        </p:spPr>
      </p:pic>
      <p:sp>
        <p:nvSpPr>
          <p:cNvPr id="12" name="Espace réservé du texte 15">
            <a:extLst>
              <a:ext uri="{FF2B5EF4-FFF2-40B4-BE49-F238E27FC236}">
                <a16:creationId xmlns:a16="http://schemas.microsoft.com/office/drawing/2014/main" id="{58CBBE68-C2CE-40B3-90F4-F5DB0455CF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74627994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10266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66478907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41051"/>
            <a:ext cx="10515600" cy="9985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81612912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E0186542-0C24-4ACA-AE95-628EF2576C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23806610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DE637F81-5EEC-4AB2-A2E9-E6DD484878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243785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41051"/>
            <a:ext cx="10515600" cy="9985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81612912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6C446724-E49A-476D-9ACC-54A3401F7F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30708762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00E8DE2F-AAF5-4327-B179-316A45935C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83580463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5598876"/>
      </p:ext>
    </p:extLst>
  </p:cSld>
  <p:clrMapOvr>
    <a:masterClrMapping/>
  </p:clrMapOvr>
  <p:transition spd="med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3C43"/>
                </a:solidFill>
              </a:defRPr>
            </a:lvl1pPr>
          </a:lstStyle>
          <a:p>
            <a:r>
              <a:rPr lang="en-US" noProof="0" err="1"/>
              <a:t>Titelmasterformat</a:t>
            </a:r>
            <a:r>
              <a:rPr lang="en-US" noProof="0"/>
              <a:t> </a:t>
            </a:r>
            <a:r>
              <a:rPr lang="en-US" noProof="0" err="1"/>
              <a:t>durch</a:t>
            </a:r>
            <a:r>
              <a:rPr lang="en-US" noProof="0"/>
              <a:t> </a:t>
            </a:r>
            <a:r>
              <a:rPr lang="en-US" noProof="0" err="1"/>
              <a:t>Klicken</a:t>
            </a:r>
            <a:r>
              <a:rPr lang="en-US" noProof="0"/>
              <a:t> </a:t>
            </a:r>
            <a:r>
              <a:rPr lang="en-US" noProof="0" err="1"/>
              <a:t>bearbeiten</a:t>
            </a:r>
            <a:endParaRPr lang="en-US" noProof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E16C6E9-4193-495A-93AE-6B8670A8D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398" y="145761"/>
            <a:ext cx="1028750" cy="87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41559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3113"/>
            <a:ext cx="10515600" cy="864796"/>
          </a:xfrm>
        </p:spPr>
        <p:txBody>
          <a:bodyPr/>
          <a:lstStyle>
            <a:lvl1pPr>
              <a:defRPr>
                <a:solidFill>
                  <a:srgbClr val="003C43"/>
                </a:solidFill>
              </a:defRPr>
            </a:lvl1pPr>
          </a:lstStyle>
          <a:p>
            <a:r>
              <a:rPr lang="en-US" noProof="0" err="1"/>
              <a:t>Titelmasterformat</a:t>
            </a:r>
            <a:r>
              <a:rPr lang="en-US" noProof="0"/>
              <a:t> </a:t>
            </a:r>
            <a:r>
              <a:rPr lang="en-US" noProof="0" err="1"/>
              <a:t>durch</a:t>
            </a:r>
            <a:r>
              <a:rPr lang="en-US" noProof="0"/>
              <a:t> </a:t>
            </a:r>
            <a:r>
              <a:rPr lang="en-US" noProof="0" err="1"/>
              <a:t>Klicken</a:t>
            </a:r>
            <a:r>
              <a:rPr lang="en-US" noProof="0"/>
              <a:t> </a:t>
            </a:r>
            <a:r>
              <a:rPr lang="en-US" noProof="0" err="1"/>
              <a:t>bearbeiten</a:t>
            </a:r>
            <a:endParaRPr lang="en-US" noProof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584960"/>
            <a:ext cx="10515600" cy="4592003"/>
          </a:xfrm>
        </p:spPr>
        <p:txBody>
          <a:bodyPr/>
          <a:lstStyle>
            <a:lvl2pPr marL="799200" indent="-34200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56000" indent="-284400">
              <a:buClrTx/>
              <a:buFont typeface="Symbol" panose="05050102010706020507" pitchFamily="18" charset="2"/>
              <a:buChar char="-"/>
              <a:defRPr/>
            </a:lvl4pPr>
          </a:lstStyle>
          <a:p>
            <a:pPr lvl="0"/>
            <a:r>
              <a:rPr lang="en-US" noProof="0" err="1"/>
              <a:t>Formatvorlagen</a:t>
            </a:r>
            <a:r>
              <a:rPr lang="en-US" noProof="0"/>
              <a:t> des </a:t>
            </a:r>
            <a:r>
              <a:rPr lang="en-US" noProof="0" err="1"/>
              <a:t>Textmasters</a:t>
            </a:r>
            <a:r>
              <a:rPr lang="en-US" noProof="0"/>
              <a:t> </a:t>
            </a:r>
            <a:r>
              <a:rPr lang="en-US" noProof="0" err="1"/>
              <a:t>bearbeiten</a:t>
            </a:r>
            <a:endParaRPr lang="en-US" noProof="0"/>
          </a:p>
          <a:p>
            <a:pPr lvl="1"/>
            <a:r>
              <a:rPr lang="en-US" noProof="0" err="1"/>
              <a:t>Zweite</a:t>
            </a:r>
            <a:r>
              <a:rPr lang="en-US" noProof="0"/>
              <a:t> Ebene</a:t>
            </a:r>
          </a:p>
          <a:p>
            <a:pPr lvl="2"/>
            <a:r>
              <a:rPr lang="en-US" noProof="0" err="1"/>
              <a:t>Dritte</a:t>
            </a:r>
            <a:r>
              <a:rPr lang="en-US" noProof="0"/>
              <a:t> Ebene</a:t>
            </a:r>
          </a:p>
          <a:p>
            <a:pPr lvl="3"/>
            <a:r>
              <a:rPr lang="en-US" noProof="0" err="1"/>
              <a:t>Vierte</a:t>
            </a:r>
            <a:r>
              <a:rPr lang="en-US" noProof="0"/>
              <a:t> </a:t>
            </a:r>
            <a:r>
              <a:rPr lang="en-US" noProof="0" err="1"/>
              <a:t>Ebene</a:t>
            </a:r>
            <a:endParaRPr lang="en-US" noProof="0"/>
          </a:p>
          <a:p>
            <a:pPr lvl="4"/>
            <a:r>
              <a:rPr lang="en-US" noProof="0" err="1"/>
              <a:t>Fünfte</a:t>
            </a:r>
            <a:r>
              <a:rPr lang="en-US" noProof="0"/>
              <a:t> </a:t>
            </a:r>
            <a:r>
              <a:rPr lang="en-US" noProof="0" err="1"/>
              <a:t>Ebene</a:t>
            </a:r>
            <a:endParaRPr lang="en-US" noProof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E16C6E9-4193-495A-93AE-6B8670A8D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398" y="145761"/>
            <a:ext cx="1028750" cy="87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266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Content">
  <p:cSld name="7_Title and Conte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9"/>
          <p:cNvSpPr txBox="1">
            <a:spLocks noGrp="1"/>
          </p:cNvSpPr>
          <p:nvPr>
            <p:ph type="title"/>
          </p:nvPr>
        </p:nvSpPr>
        <p:spPr>
          <a:xfrm>
            <a:off x="838200" y="964819"/>
            <a:ext cx="10515600" cy="998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body"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ftr" idx="11"/>
          </p:nvPr>
        </p:nvSpPr>
        <p:spPr>
          <a:xfrm>
            <a:off x="664264" y="359337"/>
            <a:ext cx="4114800" cy="378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400"/>
              <a:buFont typeface="Arial"/>
              <a:buNone/>
              <a:defRPr b="1">
                <a:solidFill>
                  <a:srgbClr val="00009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sldNum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36" name="Google Shape;36;p19"/>
          <p:cNvSpPr txBox="1">
            <a:spLocks noGrp="1"/>
          </p:cNvSpPr>
          <p:nvPr>
            <p:ph type="body" idx="2"/>
          </p:nvPr>
        </p:nvSpPr>
        <p:spPr>
          <a:xfrm>
            <a:off x="838200" y="756273"/>
            <a:ext cx="1792725" cy="215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2pPr>
            <a:lvl3pPr marL="1371600" lvl="2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5pPr>
            <a:lvl6pPr marL="2743200" lvl="5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6pPr>
            <a:lvl7pPr marL="3200400" lvl="6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7pPr>
            <a:lvl8pPr marL="3657600" lvl="7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8pPr>
            <a:lvl9pPr marL="4114800" lvl="8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44800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E0186542-0C24-4ACA-AE95-628EF2576C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238066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DE637F81-5EEC-4AB2-A2E9-E6DD484878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243785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6C446724-E49A-476D-9ACC-54A3401F7F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307087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00E8DE2F-AAF5-4327-B179-316A45935C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835804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E81D9A-3EBE-47E6-9FFE-4F5DC9228998}"/>
              </a:ext>
            </a:extLst>
          </p:cNvPr>
          <p:cNvSpPr/>
          <p:nvPr userDrawn="1"/>
        </p:nvSpPr>
        <p:spPr>
          <a:xfrm>
            <a:off x="731837" y="728663"/>
            <a:ext cx="10728325" cy="540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181127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E419ECA-1358-47B1-B4D8-AF4FBB955A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170" y="204970"/>
            <a:ext cx="1335225" cy="5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1528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8103203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772783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89137"/>
            <a:ext cx="2674817" cy="2916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51444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0000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75E406E-59ED-45DB-9F96-6AAA1955204F}"/>
              </a:ext>
            </a:extLst>
          </p:cNvPr>
          <p:cNvSpPr/>
          <p:nvPr userDrawn="1"/>
        </p:nvSpPr>
        <p:spPr>
          <a:xfrm>
            <a:off x="543463" y="704055"/>
            <a:ext cx="10916699" cy="5472908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D9011C-EABE-4AD2-AB20-17E45E3E51F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600201"/>
            <a:ext cx="9144000" cy="1655762"/>
          </a:xfrm>
        </p:spPr>
        <p:txBody>
          <a:bodyPr anchor="b">
            <a:normAutofit/>
          </a:bodyPr>
          <a:lstStyle>
            <a:lvl1pPr algn="ctr">
              <a:defRPr sz="2800" b="1" i="1">
                <a:solidFill>
                  <a:schemeClr val="bg1"/>
                </a:solidFill>
                <a:latin typeface="Source Sans Pro SemiBold" panose="020B0604020202020204" pitchFamily="34" charset="0"/>
              </a:defRPr>
            </a:lvl1pPr>
          </a:lstStyle>
          <a:p>
            <a:r>
              <a:rPr lang="en-US"/>
              <a:t>Supporting clinical trials across borders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FE870D-10A1-48CA-986C-953111EFF4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362522"/>
            <a:ext cx="9144000" cy="646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Contact details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0AC15A-8232-44F1-AC91-FFAB82C9AE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62" y="4163854"/>
            <a:ext cx="3037676" cy="119866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5594C9-5D55-4206-9451-10B7B5A6D51D}"/>
              </a:ext>
            </a:extLst>
          </p:cNvPr>
          <p:cNvSpPr/>
          <p:nvPr userDrawn="1"/>
        </p:nvSpPr>
        <p:spPr>
          <a:xfrm>
            <a:off x="10090484" y="208547"/>
            <a:ext cx="1171074" cy="640888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36465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62103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89138"/>
            <a:ext cx="1981200" cy="2239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89138"/>
            <a:ext cx="1981200" cy="3221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1085021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79399"/>
            <a:ext cx="10515600" cy="227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8530322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8A7637EB-B6D9-4234-B9AC-DF2F7301D5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3691074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838200" y="2150420"/>
            <a:ext cx="7765405" cy="247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403962"/>
            <a:ext cx="7732724" cy="3615838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57310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7"/>
            <a:ext cx="1487834" cy="864595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63B00227-37FF-4EFE-B9E9-FA843FD703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1593435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79399"/>
            <a:ext cx="51816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79399"/>
            <a:ext cx="5181600" cy="4197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1901658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73135"/>
            <a:ext cx="10515600" cy="9985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59296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8D8197FC-4A3A-40A9-A6D8-60996C0EBE1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1026548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14469C03-FC48-4589-B8B7-4419869173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5643186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A7194344-04E5-4DCC-A869-BAFFEA09D3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796953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635264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34F2494D-8A6B-488B-A013-DBA3D107C5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1154653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Content">
  <p:cSld name="7_Title and Conte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9"/>
          <p:cNvSpPr txBox="1">
            <a:spLocks noGrp="1"/>
          </p:cNvSpPr>
          <p:nvPr>
            <p:ph type="title"/>
          </p:nvPr>
        </p:nvSpPr>
        <p:spPr>
          <a:xfrm>
            <a:off x="838200" y="964819"/>
            <a:ext cx="10515600" cy="998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body"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ftr" idx="11"/>
          </p:nvPr>
        </p:nvSpPr>
        <p:spPr>
          <a:xfrm>
            <a:off x="664264" y="359337"/>
            <a:ext cx="4114800" cy="378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400"/>
              <a:buFont typeface="Arial"/>
              <a:buNone/>
              <a:defRPr b="1">
                <a:solidFill>
                  <a:srgbClr val="00009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sldNum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  <a:defRPr sz="1200">
                <a:solidFill>
                  <a:srgbClr val="00009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36" name="Google Shape;36;p19"/>
          <p:cNvSpPr txBox="1">
            <a:spLocks noGrp="1"/>
          </p:cNvSpPr>
          <p:nvPr>
            <p:ph type="body" idx="2"/>
          </p:nvPr>
        </p:nvSpPr>
        <p:spPr>
          <a:xfrm>
            <a:off x="838200" y="756273"/>
            <a:ext cx="1792725" cy="215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2pPr>
            <a:lvl3pPr marL="1371600" lvl="2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5pPr>
            <a:lvl6pPr marL="2743200" lvl="5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6pPr>
            <a:lvl7pPr marL="3200400" lvl="6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7pPr>
            <a:lvl8pPr marL="3657600" lvl="7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8pPr>
            <a:lvl9pPr marL="4114800" lvl="8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 b="0" i="0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66176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852B-1117-4B52-A401-5BB764A4BB5E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E0A7-B572-463D-B97A-C1157EB1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0950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852B-1117-4B52-A401-5BB764A4BB5E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E0A7-B572-463D-B97A-C1157EB1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9001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>
            <a:extLst>
              <a:ext uri="{FF2B5EF4-FFF2-40B4-BE49-F238E27FC236}">
                <a16:creationId xmlns:a16="http://schemas.microsoft.com/office/drawing/2014/main" id="{C82066DD-D313-D148-89C7-338EB873A730}"/>
              </a:ext>
            </a:extLst>
          </p:cNvPr>
          <p:cNvGrpSpPr>
            <a:grpSpLocks/>
          </p:cNvGrpSpPr>
          <p:nvPr userDrawn="1"/>
        </p:nvGrpSpPr>
        <p:grpSpPr bwMode="auto">
          <a:xfrm rot="5400000" flipV="1">
            <a:off x="9232774" y="0"/>
            <a:ext cx="2959226" cy="2959226"/>
            <a:chOff x="0" y="12289"/>
            <a:chExt cx="3550" cy="3551"/>
          </a:xfrm>
        </p:grpSpPr>
        <p:sp>
          <p:nvSpPr>
            <p:cNvPr id="15" name="Forma libre 14">
              <a:extLst>
                <a:ext uri="{FF2B5EF4-FFF2-40B4-BE49-F238E27FC236}">
                  <a16:creationId xmlns:a16="http://schemas.microsoft.com/office/drawing/2014/main" id="{A5BBD7C7-99D1-E841-A081-6912D1F2B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6" name="Forma libre 15">
              <a:extLst>
                <a:ext uri="{FF2B5EF4-FFF2-40B4-BE49-F238E27FC236}">
                  <a16:creationId xmlns:a16="http://schemas.microsoft.com/office/drawing/2014/main" id="{227A14EE-CB79-754A-8B19-EB9874B31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C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es-ES" noProof="0" dirty="0"/>
            </a:p>
          </p:txBody>
        </p:sp>
        <p:sp>
          <p:nvSpPr>
            <p:cNvPr id="19" name="Forma libre 18">
              <a:extLst>
                <a:ext uri="{FF2B5EF4-FFF2-40B4-BE49-F238E27FC236}">
                  <a16:creationId xmlns:a16="http://schemas.microsoft.com/office/drawing/2014/main" id="{35B38B80-C3D3-4C47-B468-C41A8FF36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/>
            <a:p>
              <a:pPr rtl="0"/>
              <a:endParaRPr lang="es-ES" noProof="0" dirty="0"/>
            </a:p>
          </p:txBody>
        </p:sp>
      </p:grpSp>
      <p:sp>
        <p:nvSpPr>
          <p:cNvPr id="14" name="Marcador de posición de imagen 2">
            <a:extLst>
              <a:ext uri="{FF2B5EF4-FFF2-40B4-BE49-F238E27FC236}">
                <a16:creationId xmlns:a16="http://schemas.microsoft.com/office/drawing/2014/main" id="{F0C4E8C2-3240-594A-9D5E-1BCD1AF44C5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56702" y="16298"/>
            <a:ext cx="6096000" cy="6903086"/>
          </a:xfrm>
        </p:spPr>
        <p:txBody>
          <a:bodyPr rtlCol="0"/>
          <a:lstStyle/>
          <a:p>
            <a:pPr rtl="0"/>
            <a:r>
              <a:rPr lang="es-ES" noProof="0" dirty="0"/>
              <a:t>Haga clic en el icono para agregar una imagen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A5C37098-CEB2-1E45-989B-3DD92F3B1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853" y="1155113"/>
            <a:ext cx="4941477" cy="610863"/>
          </a:xfrm>
          <a:prstGeom prst="rect">
            <a:avLst/>
          </a:prstGeom>
        </p:spPr>
        <p:txBody>
          <a:bodyPr lIns="0" tIns="0" rIns="0" bIns="0" rtlCol="0" anchor="b" anchorCtr="0">
            <a:normAutofit/>
          </a:bodyPr>
          <a:lstStyle>
            <a:lvl1pPr>
              <a:defRPr sz="4400" b="1" i="0">
                <a:latin typeface="+mj-lt"/>
              </a:defRPr>
            </a:lvl1pPr>
          </a:lstStyle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1D23F761-57FC-3649-AE84-0C3EF95EF561}"/>
              </a:ext>
            </a:extLst>
          </p:cNvPr>
          <p:cNvCxnSpPr>
            <a:cxnSpLocks/>
          </p:cNvCxnSpPr>
          <p:nvPr userDrawn="1"/>
        </p:nvCxnSpPr>
        <p:spPr>
          <a:xfrm>
            <a:off x="952500" y="1939108"/>
            <a:ext cx="2134800" cy="3992"/>
          </a:xfrm>
          <a:prstGeom prst="line">
            <a:avLst/>
          </a:prstGeom>
          <a:ln w="1016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Marcador de texto 29">
            <a:extLst>
              <a:ext uri="{FF2B5EF4-FFF2-40B4-BE49-F238E27FC236}">
                <a16:creationId xmlns:a16="http://schemas.microsoft.com/office/drawing/2014/main" id="{E66F2BC9-2F8A-1543-9AFD-9BAB0E75B3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2499" y="2289363"/>
            <a:ext cx="4572001" cy="2795232"/>
          </a:xfrm>
        </p:spPr>
        <p:txBody>
          <a:bodyPr lIns="0" tIns="0" rIns="0" bIns="0" rtlCol="0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>
                <a:solidFill>
                  <a:schemeClr val="bg1"/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A64E0B3-57C5-4DAF-8531-F39610E77C0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endParaRPr lang="es-ES" noProof="0" dirty="0">
              <a:latin typeface="+mn-lt"/>
            </a:endParaRP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7E0EC46-C626-4D58-AB64-0B3B850D148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endParaRPr lang="es-ES" b="0" noProof="0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F25D00C-8F5C-4528-87FA-F9431D9675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es-ES" noProof="0" smtClean="0"/>
              <a:pPr rtl="0"/>
              <a:t>‹#›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1511252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6" pos="3480">
          <p15:clr>
            <a:srgbClr val="FBAE40"/>
          </p15:clr>
        </p15:guide>
        <p15:guide id="7" orient="horz" pos="1440">
          <p15:clr>
            <a:srgbClr val="FBAE40"/>
          </p15:clr>
        </p15:guide>
        <p15:guide id="9" orient="horz" pos="1224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53459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E81D9A-3EBE-47E6-9FFE-4F5DC9228998}"/>
              </a:ext>
            </a:extLst>
          </p:cNvPr>
          <p:cNvSpPr/>
          <p:nvPr userDrawn="1"/>
        </p:nvSpPr>
        <p:spPr>
          <a:xfrm>
            <a:off x="731837" y="728663"/>
            <a:ext cx="10728325" cy="54006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181127"/>
          </a:xfrm>
        </p:spPr>
        <p:txBody>
          <a:bodyPr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6000" kern="1200" dirty="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5C7D6DEF-F69F-4718-AECA-B2651503C7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8" y="208017"/>
            <a:ext cx="1335225" cy="5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591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105156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938307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772783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79399"/>
            <a:ext cx="2674817" cy="29259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3287191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62103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89138"/>
            <a:ext cx="1981200" cy="2239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79399"/>
            <a:ext cx="1981200" cy="3230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985214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772783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63357"/>
            <a:ext cx="2674817" cy="29420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3192848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79399"/>
            <a:ext cx="10515600" cy="227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69025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2DA4AE81-0D6E-4E11-A5BB-4AB3D50EF2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891369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870881" y="2185316"/>
            <a:ext cx="7732724" cy="2607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446050"/>
            <a:ext cx="7732724" cy="3573750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1525"/>
            <a:ext cx="10515600" cy="99853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1604381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8"/>
            <a:ext cx="1487834" cy="817070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9D007A1C-881B-4DDE-95C4-04C770CBFB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389100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527756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73135"/>
            <a:ext cx="10515600" cy="9985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865773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B0F6DF63-40F3-432C-9D05-699F1A298A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1381819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FE9E4394-72C3-44A4-B393-31AAAA24E8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0535860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96D14ADC-B713-4699-969D-C13239681E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385043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4AFB2583-E6A2-4CA7-A0DE-75781B63A2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331937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62103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89138"/>
            <a:ext cx="1981200" cy="2239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89138"/>
            <a:ext cx="1981200" cy="3221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9223582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E81D9A-3EBE-47E6-9FFE-4F5DC9228998}"/>
              </a:ext>
            </a:extLst>
          </p:cNvPr>
          <p:cNvSpPr/>
          <p:nvPr userDrawn="1"/>
        </p:nvSpPr>
        <p:spPr>
          <a:xfrm>
            <a:off x="731837" y="728663"/>
            <a:ext cx="10728325" cy="5400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181127"/>
          </a:xfrm>
        </p:spPr>
        <p:txBody>
          <a:bodyPr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6000" kern="1200" dirty="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72990CF-37EE-4DFA-94D4-D0DB7525BA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084" y="208459"/>
            <a:ext cx="1335225" cy="5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097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5037589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772783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89137"/>
            <a:ext cx="2674817" cy="2916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3339370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62103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89138"/>
            <a:ext cx="1981200" cy="2239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89138"/>
            <a:ext cx="1981200" cy="3221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2838165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79399"/>
            <a:ext cx="10515600" cy="227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95589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69B04BFC-2803-4D5F-B0CC-EB02F14486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61705165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930443" y="2254156"/>
            <a:ext cx="7592952" cy="1598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484172"/>
            <a:ext cx="7732724" cy="3615838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96903"/>
            <a:ext cx="10515600" cy="99853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676677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8"/>
            <a:ext cx="1487834" cy="817070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027BECE-AFC4-4D60-B853-13E043EB2B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83585795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79399"/>
            <a:ext cx="51816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3806593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73135"/>
            <a:ext cx="10515600" cy="9985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284011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89137"/>
            <a:ext cx="10515600" cy="22685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075961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88FA187A-F949-4291-852B-01F27C84C8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414383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65CBF067-B459-4EB8-85E3-DE246593EE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2542767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5518339D-9863-46C9-BD9A-9687D3358A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68563911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14521B29-F0F5-477D-BCBA-DDBEFC636D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61736536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E81D9A-3EBE-47E6-9FFE-4F5DC9228998}"/>
              </a:ext>
            </a:extLst>
          </p:cNvPr>
          <p:cNvSpPr/>
          <p:nvPr userDrawn="1"/>
        </p:nvSpPr>
        <p:spPr>
          <a:xfrm>
            <a:off x="731837" y="728663"/>
            <a:ext cx="10728325" cy="5400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181127"/>
          </a:xfrm>
        </p:spPr>
        <p:txBody>
          <a:bodyPr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6000" kern="1200" dirty="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5B867A88-9E40-42D9-8D5B-7D740F01DF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8" y="209092"/>
            <a:ext cx="1335225" cy="5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74415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4396108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772783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89137"/>
            <a:ext cx="2674817" cy="2916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07454080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62103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79400"/>
            <a:ext cx="1981200" cy="2249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89138"/>
            <a:ext cx="1981200" cy="3221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57052870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79400"/>
            <a:ext cx="10515600" cy="22782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109891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D3E9A663-0382-402F-9999-E9888EA656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405763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45FAE0-0EF7-4560-A028-CA5F145264BC}"/>
              </a:ext>
            </a:extLst>
          </p:cNvPr>
          <p:cNvSpPr/>
          <p:nvPr userDrawn="1"/>
        </p:nvSpPr>
        <p:spPr>
          <a:xfrm>
            <a:off x="-97857" y="-134754"/>
            <a:ext cx="12387713" cy="699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57C525F8-3B8E-4C9C-A21E-AF32CF006F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7" y="205824"/>
            <a:ext cx="1341444" cy="529334"/>
          </a:xfrm>
          <a:prstGeom prst="rect">
            <a:avLst/>
          </a:prstGeom>
        </p:spPr>
      </p:pic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E3F8BB94-B046-4AD3-AB8D-1117A33F39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7583638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930443" y="2150420"/>
            <a:ext cx="7560868" cy="223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564382"/>
            <a:ext cx="7732724" cy="3615838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5459110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8"/>
            <a:ext cx="1487834" cy="640338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1B9D91DE-F5D0-460A-B4E3-9546ED2618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85378396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02015808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088" y="976872"/>
            <a:ext cx="10515600" cy="9985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2265171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6C5603C7-7147-41C3-A236-6BAAADFB33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5043429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DAFC134A-F543-45FA-B316-8D11F92EE3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83521732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31DF4427-A5E3-4BA7-9C6E-4244DF6C5A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9565935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334D053F-4255-4547-A9B2-F7CBCF08BA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82798631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E81D9A-3EBE-47E6-9FFE-4F5DC9228998}"/>
              </a:ext>
            </a:extLst>
          </p:cNvPr>
          <p:cNvSpPr/>
          <p:nvPr userDrawn="1"/>
        </p:nvSpPr>
        <p:spPr>
          <a:xfrm>
            <a:off x="731837" y="728663"/>
            <a:ext cx="10728325" cy="54006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181127"/>
          </a:xfrm>
        </p:spPr>
        <p:txBody>
          <a:bodyPr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6000" kern="1200" dirty="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3D2097D-1CDA-465E-B062-6BC27725B2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929" y="204469"/>
            <a:ext cx="1347464" cy="53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4576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5A5C39AC-286F-483E-B4B0-A319F6B02F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83310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838200" y="2166462"/>
            <a:ext cx="7765405" cy="247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subtitle style</a:t>
            </a:r>
            <a:endParaRPr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518610"/>
            <a:ext cx="7732724" cy="3501189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64228646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772783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89137"/>
            <a:ext cx="2674817" cy="2916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9" name="Espace réservé du texte 15">
            <a:extLst>
              <a:ext uri="{FF2B5EF4-FFF2-40B4-BE49-F238E27FC236}">
                <a16:creationId xmlns:a16="http://schemas.microsoft.com/office/drawing/2014/main" id="{77B92FF8-A640-4993-A6C5-4D6D07EE36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13228960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0"/>
            <a:ext cx="10515600" cy="99853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62103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79399"/>
            <a:ext cx="1981200" cy="22497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79399"/>
            <a:ext cx="1981200" cy="3230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512CD4B-C65B-4933-8AA2-DD7DB2505D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03238393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89137"/>
            <a:ext cx="10515600" cy="22685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1" name="Espace réservé du texte 15">
            <a:extLst>
              <a:ext uri="{FF2B5EF4-FFF2-40B4-BE49-F238E27FC236}">
                <a16:creationId xmlns:a16="http://schemas.microsoft.com/office/drawing/2014/main" id="{E4BD3A2A-770F-4A1B-A1E8-2D9B42E1ACA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686741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6FB98C6-CB74-434F-B5F8-910FA13DA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6727FFF8-FEF9-4B36-ACA8-03265800F7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27914713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838200" y="2102294"/>
            <a:ext cx="7765405" cy="247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516256"/>
            <a:ext cx="7732724" cy="3615838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Espace réservé du texte 15">
            <a:extLst>
              <a:ext uri="{FF2B5EF4-FFF2-40B4-BE49-F238E27FC236}">
                <a16:creationId xmlns:a16="http://schemas.microsoft.com/office/drawing/2014/main" id="{994CA3DD-1313-4002-9CD3-697EE633B58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66950949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6151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8"/>
            <a:ext cx="1487834" cy="817070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1" name="Espace réservé du texte 15">
            <a:extLst>
              <a:ext uri="{FF2B5EF4-FFF2-40B4-BE49-F238E27FC236}">
                <a16:creationId xmlns:a16="http://schemas.microsoft.com/office/drawing/2014/main" id="{D65D561F-02B9-4BFF-A7C4-136EA497D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9342194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9" name="Espace réservé du texte 15">
            <a:extLst>
              <a:ext uri="{FF2B5EF4-FFF2-40B4-BE49-F238E27FC236}">
                <a16:creationId xmlns:a16="http://schemas.microsoft.com/office/drawing/2014/main" id="{1BAC95B3-775E-46A6-895C-9A5DE811E6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01729004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3135"/>
            <a:ext cx="10515600" cy="9985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Espace réservé du texte 15">
            <a:extLst>
              <a:ext uri="{FF2B5EF4-FFF2-40B4-BE49-F238E27FC236}">
                <a16:creationId xmlns:a16="http://schemas.microsoft.com/office/drawing/2014/main" id="{EDECAD5A-165D-4BD0-A9C9-A1033E31A7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9056759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4B50AA07-F354-4155-B04E-5E56FB0BF8E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72200681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2BD31E36-C187-4EE9-B9C9-71C12E97AF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836096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45FAE0-0EF7-4560-A028-CA5F145264BC}"/>
              </a:ext>
            </a:extLst>
          </p:cNvPr>
          <p:cNvSpPr/>
          <p:nvPr userDrawn="1"/>
        </p:nvSpPr>
        <p:spPr>
          <a:xfrm>
            <a:off x="-97857" y="-134754"/>
            <a:ext cx="12387713" cy="69927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7"/>
            <a:ext cx="1487834" cy="864595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4A8AAE46-7F1F-4A4A-917B-72CC2EA8DD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7" y="205824"/>
            <a:ext cx="1341444" cy="529334"/>
          </a:xfrm>
          <a:prstGeom prst="rect">
            <a:avLst/>
          </a:prstGeom>
        </p:spPr>
      </p:pic>
      <p:sp>
        <p:nvSpPr>
          <p:cNvPr id="12" name="Espace réservé du texte 15">
            <a:extLst>
              <a:ext uri="{FF2B5EF4-FFF2-40B4-BE49-F238E27FC236}">
                <a16:creationId xmlns:a16="http://schemas.microsoft.com/office/drawing/2014/main" id="{58CBBE68-C2CE-40B3-90F4-F5DB0455CF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74627994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F07A5B7C-1671-4B76-9DED-6D5BEB7593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6414818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D138C99D-A6EA-4C54-8A00-74232C208C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0558539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E81D9A-3EBE-47E6-9FFE-4F5DC9228998}"/>
              </a:ext>
            </a:extLst>
          </p:cNvPr>
          <p:cNvSpPr/>
          <p:nvPr userDrawn="1"/>
        </p:nvSpPr>
        <p:spPr>
          <a:xfrm>
            <a:off x="731837" y="728663"/>
            <a:ext cx="10728325" cy="54006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181127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2C0C02D-D5D5-442C-BA4F-44FA9D06A4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9" y="209778"/>
            <a:ext cx="1335228" cy="52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98088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105156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12255079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772783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79399"/>
            <a:ext cx="2674817" cy="29259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78473342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62103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79400"/>
            <a:ext cx="1981200" cy="2249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89138"/>
            <a:ext cx="1981200" cy="3221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67413857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79399"/>
            <a:ext cx="10515600" cy="227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634815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C49300F9-50AB-4ACF-92BF-9A237AAFF5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56611555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838200" y="2118336"/>
            <a:ext cx="7765405" cy="247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532298"/>
            <a:ext cx="7732724" cy="3615838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20289462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7"/>
            <a:ext cx="1487834" cy="864595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Cliquez pour modifier les styles du texte du masque
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ECD43F85-FC5B-4420-8148-C7752C407D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fr-FR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084352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9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10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8.xml"/><Relationship Id="rId18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08.xml"/><Relationship Id="rId21" Type="http://schemas.openxmlformats.org/officeDocument/2006/relationships/theme" Target="../theme/theme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07.xml"/><Relationship Id="rId16" Type="http://schemas.openxmlformats.org/officeDocument/2006/relationships/slideLayout" Target="../slideLayouts/slideLayout121.xml"/><Relationship Id="rId20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15.xml"/><Relationship Id="rId19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slideLayout" Target="../slideLayouts/slideLayout119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728663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4819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rgbClr val="00009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63357"/>
            <a:ext cx="10515600" cy="4213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C9DA123-402D-4037-98E4-4E751049CA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009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9B545AA5-0558-4A44-9A36-6C594D1B5577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7" y="205824"/>
            <a:ext cx="1341444" cy="52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13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4" r:id="rId3"/>
    <p:sldLayoutId id="2147483675" r:id="rId4"/>
    <p:sldLayoutId id="2147483663" r:id="rId5"/>
    <p:sldLayoutId id="2147483676" r:id="rId6"/>
    <p:sldLayoutId id="2147483664" r:id="rId7"/>
    <p:sldLayoutId id="2147483673" r:id="rId8"/>
    <p:sldLayoutId id="2147483677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 ExtraLight" panose="020B0303030403020204" pitchFamily="34" charset="0"/>
          <a:ea typeface="Source Sans Pro ExtraLight" panose="020B0303030403020204" pitchFamily="34" charset="0"/>
          <a:cs typeface="+mj-cs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 userDrawn="1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 userDrawn="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728663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8D092E59-0AF6-41F0-AE26-45AB7F3625DB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7" y="207341"/>
            <a:ext cx="1335224" cy="52688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ADACF44-9BB4-4283-9045-CF3BFA4101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5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770" r:id="rId15"/>
    <p:sldLayoutId id="2147483771" r:id="rId16"/>
    <p:sldLayoutId id="2147483772" r:id="rId17"/>
    <p:sldLayoutId id="2147483773" r:id="rId18"/>
    <p:sldLayoutId id="2147483774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 ExtraLight" panose="020B0303030403020204" pitchFamily="34" charset="0"/>
          <a:ea typeface="Source Sans Pro ExtraLight" panose="020B0303030403020204" pitchFamily="34" charset="0"/>
          <a:cs typeface="+mj-cs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728663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79399"/>
            <a:ext cx="10515600" cy="419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F010EF3-B716-4570-858B-2936CAD10C07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7" y="207341"/>
            <a:ext cx="1335224" cy="52688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18EF0D8-B207-4916-A741-2F7BEEF632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763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 ExtraLight" panose="020B0303030403020204" pitchFamily="34" charset="0"/>
          <a:ea typeface="Source Sans Pro ExtraLight" panose="020B0303030403020204" pitchFamily="34" charset="0"/>
          <a:cs typeface="+mj-cs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728663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79399"/>
            <a:ext cx="10515600" cy="419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4067B585-B6FC-4E4D-9DA6-290DBD68F9A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7" y="207341"/>
            <a:ext cx="1335224" cy="52688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B7FBEA6-32D0-4B74-AF6C-B0ECEDD53D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6306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 ExtraLight" panose="020B0303030403020204" pitchFamily="34" charset="0"/>
          <a:ea typeface="Source Sans Pro ExtraLight" panose="020B0303030403020204" pitchFamily="34" charset="0"/>
          <a:cs typeface="+mj-cs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14169" y="776288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1B1F6A8F-8760-499B-8925-EA3401A4C8B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7" y="207341"/>
            <a:ext cx="1335224" cy="52688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9CF46DE-1ADE-45E8-9CFF-D167E083EA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40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 ExtraLight" panose="020B0303030403020204" pitchFamily="34" charset="0"/>
          <a:ea typeface="Source Sans Pro ExtraLight" panose="020B0303030403020204" pitchFamily="34" charset="0"/>
          <a:cs typeface="+mj-cs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728663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79399"/>
            <a:ext cx="10515600" cy="419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350DDD3-CCE0-488C-870C-04F9BEA4BAB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7" y="207341"/>
            <a:ext cx="1335224" cy="52688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D78B815-7C18-401B-932F-656C8DE28F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47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 ExtraLight" panose="020B0303030403020204" pitchFamily="34" charset="0"/>
          <a:ea typeface="Source Sans Pro ExtraLight" panose="020B0303030403020204" pitchFamily="34" charset="0"/>
          <a:cs typeface="+mj-cs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728663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8530A-2F17-4ABE-88C3-FF4F10183C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79399"/>
            <a:ext cx="10515600" cy="419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114C639-6050-45EA-B499-650B02CEBF4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7" y="207341"/>
            <a:ext cx="1335224" cy="5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71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 ExtraLight" panose="020B0303030403020204" pitchFamily="34" charset="0"/>
          <a:ea typeface="Source Sans Pro ExtraLight" panose="020B0303030403020204" pitchFamily="34" charset="0"/>
          <a:cs typeface="+mj-cs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728663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4819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rgbClr val="00009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63357"/>
            <a:ext cx="10515600" cy="4213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C9DA123-402D-4037-98E4-4E751049CA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009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9B545AA5-0558-4A44-9A36-6C594D1B5577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7" y="205824"/>
            <a:ext cx="1341444" cy="52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13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  <p:sldLayoutId id="2147483816" r:id="rId18"/>
    <p:sldLayoutId id="2147483817" r:id="rId19"/>
    <p:sldLayoutId id="2147483820" r:id="rId2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 userDrawn="1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 userDrawn="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shttps:/crdsr.ecrin.org" TargetMode="External"/><Relationship Id="rId1" Type="http://schemas.openxmlformats.org/officeDocument/2006/relationships/slideLayout" Target="../slideLayouts/slideLayout10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3.xml"/><Relationship Id="rId5" Type="http://schemas.openxmlformats.org/officeDocument/2006/relationships/hyperlink" Target="https://ehds.healthdataportal.eu/index.py" TargetMode="Externa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svg"/><Relationship Id="rId3" Type="http://schemas.openxmlformats.org/officeDocument/2006/relationships/image" Target="../media/image35.svg"/><Relationship Id="rId7" Type="http://schemas.openxmlformats.org/officeDocument/2006/relationships/image" Target="../media/image39.svg"/><Relationship Id="rId12" Type="http://schemas.openxmlformats.org/officeDocument/2006/relationships/image" Target="../media/image4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8.png"/><Relationship Id="rId11" Type="http://schemas.openxmlformats.org/officeDocument/2006/relationships/image" Target="../media/image43.svg"/><Relationship Id="rId5" Type="http://schemas.openxmlformats.org/officeDocument/2006/relationships/image" Target="../media/image37.svg"/><Relationship Id="rId15" Type="http://schemas.openxmlformats.org/officeDocument/2006/relationships/image" Target="../media/image47.sv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svg"/><Relationship Id="rId1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bmcmedicine.biomedcentral.com/articles/10.1186/s12916-015-0532-z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52E03-AA27-42ED-95F3-F1A95271D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1469" y="3430645"/>
            <a:ext cx="10962526" cy="1655762"/>
          </a:xfrm>
        </p:spPr>
        <p:txBody>
          <a:bodyPr>
            <a:noAutofit/>
          </a:bodyPr>
          <a:lstStyle/>
          <a:p>
            <a:r>
              <a:rPr lang="en-GB" sz="4800" b="1" dirty="0">
                <a:latin typeface="Source Sans Pro ExtraLight"/>
                <a:ea typeface="Source Sans Pro ExtraLight"/>
              </a:rPr>
              <a:t>Data team @ ECRIN: current projects and services</a:t>
            </a:r>
            <a:endParaRPr lang="en-GB" sz="48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E4E9B8-BB38-49DB-AFFA-7ADF600F4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53396" y="5412294"/>
            <a:ext cx="9144000" cy="646043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GB" dirty="0">
              <a:ea typeface="Source Sans Pro Ligh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5B6A71-4CDC-6356-6239-A78A7A474647}"/>
              </a:ext>
            </a:extLst>
          </p:cNvPr>
          <p:cNvSpPr txBox="1"/>
          <p:nvPr/>
        </p:nvSpPr>
        <p:spPr>
          <a:xfrm>
            <a:off x="4032550" y="2917705"/>
            <a:ext cx="439659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Calibri"/>
                <a:ea typeface="Source Sans Pro Light"/>
                <a:cs typeface="Calibri"/>
              </a:rPr>
              <a:t>A short introduction to the </a:t>
            </a:r>
            <a:endParaRPr lang="en-US" sz="280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38149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19BC71-C6DC-4336-9905-255F017A0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5855" y="2344022"/>
            <a:ext cx="3031617" cy="2169955"/>
          </a:xfrm>
        </p:spPr>
        <p:txBody>
          <a:bodyPr/>
          <a:lstStyle/>
          <a:p>
            <a:pPr indent="0">
              <a:buClr>
                <a:schemeClr val="accent1">
                  <a:lumMod val="75000"/>
                </a:schemeClr>
              </a:buClr>
              <a:buNone/>
            </a:pPr>
            <a:r>
              <a:rPr lang="en-GB"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Important because it determines the data we seek, and then collect, and how it is then organised and queried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A8B053-B7A5-4DAC-A856-E0CA7A170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Why the MDR?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AE24D8-C75E-4A87-B54A-DC21BCA3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F6482E-AB15-2189-1E9D-C38BC0C30680}"/>
              </a:ext>
            </a:extLst>
          </p:cNvPr>
          <p:cNvSpPr txBox="1">
            <a:spLocks/>
          </p:cNvSpPr>
          <p:nvPr/>
        </p:nvSpPr>
        <p:spPr>
          <a:xfrm>
            <a:off x="838200" y="738188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+mj-cs"/>
              </a:defRPr>
            </a:lvl1pPr>
          </a:lstStyle>
          <a:p>
            <a:r>
              <a:rPr lang="en-GB" sz="3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Metadata Schema 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6C9E62-8C1F-5FA2-01B9-F0E60D0934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001" y="1528449"/>
            <a:ext cx="6439799" cy="448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454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A8B053-B7A5-4DAC-A856-E0CA7A170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Why the MDR?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AE24D8-C75E-4A87-B54A-DC21BCA3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AF2A7B-771B-0AEF-29E9-C5A1C227D0F3}"/>
              </a:ext>
            </a:extLst>
          </p:cNvPr>
          <p:cNvSpPr txBox="1">
            <a:spLocks/>
          </p:cNvSpPr>
          <p:nvPr/>
        </p:nvSpPr>
        <p:spPr>
          <a:xfrm>
            <a:off x="838200" y="738188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+mj-cs"/>
              </a:defRPr>
            </a:lvl1pPr>
          </a:lstStyle>
          <a:p>
            <a:r>
              <a:rPr lang="en-GB" sz="3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Metadata Schema II - Overview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A8651D7-53DA-A9B2-F49A-C78134793E87}"/>
              </a:ext>
            </a:extLst>
          </p:cNvPr>
          <p:cNvGrpSpPr/>
          <p:nvPr/>
        </p:nvGrpSpPr>
        <p:grpSpPr>
          <a:xfrm>
            <a:off x="1892250" y="1790357"/>
            <a:ext cx="7204126" cy="3374882"/>
            <a:chOff x="2386162" y="1979542"/>
            <a:chExt cx="6077619" cy="2486923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354EEC0F-BE7E-81EA-9BEB-9AACA54FBF82}"/>
                </a:ext>
              </a:extLst>
            </p:cNvPr>
            <p:cNvSpPr/>
            <p:nvPr/>
          </p:nvSpPr>
          <p:spPr>
            <a:xfrm>
              <a:off x="2410076" y="3031227"/>
              <a:ext cx="1282890" cy="53737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915883D-A1B3-96BC-7BB2-3929805EA5DB}"/>
                </a:ext>
              </a:extLst>
            </p:cNvPr>
            <p:cNvSpPr txBox="1"/>
            <p:nvPr/>
          </p:nvSpPr>
          <p:spPr>
            <a:xfrm>
              <a:off x="2386162" y="3145335"/>
              <a:ext cx="1282890" cy="340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DataCite</a:t>
              </a:r>
            </a:p>
            <a:p>
              <a:pPr algn="ctr"/>
              <a:r>
                <a:rPr lang="en-GB" sz="12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Kernel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93D69F9-6598-6A84-1618-43F6C66BC03E}"/>
                </a:ext>
              </a:extLst>
            </p:cNvPr>
            <p:cNvSpPr/>
            <p:nvPr/>
          </p:nvSpPr>
          <p:spPr>
            <a:xfrm>
              <a:off x="2410076" y="1979542"/>
              <a:ext cx="1282890" cy="53737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A660E2-6357-40D1-4F94-87EE1F5606D5}"/>
                </a:ext>
              </a:extLst>
            </p:cNvPr>
            <p:cNvSpPr txBox="1"/>
            <p:nvPr/>
          </p:nvSpPr>
          <p:spPr>
            <a:xfrm>
              <a:off x="2386162" y="2059368"/>
              <a:ext cx="1282890" cy="340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ClinicalTrials.gov</a:t>
              </a:r>
            </a:p>
            <a:p>
              <a:pPr algn="ctr"/>
              <a:r>
                <a:rPr lang="en-GB" sz="12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(sub-set)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894300D4-D284-4571-C6A5-EB665413BC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28779" y="3267225"/>
              <a:ext cx="3204519" cy="6576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or: Elbow 13">
              <a:extLst>
                <a:ext uri="{FF2B5EF4-FFF2-40B4-BE49-F238E27FC236}">
                  <a16:creationId xmlns:a16="http://schemas.microsoft.com/office/drawing/2014/main" id="{51DCFFE2-524E-DECE-10B8-3EACAE286BA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25571" y="3273802"/>
              <a:ext cx="1282890" cy="823068"/>
            </a:xfrm>
            <a:prstGeom prst="bentConnector3">
              <a:avLst>
                <a:gd name="adj1" fmla="val 50000"/>
              </a:avLst>
            </a:prstGeom>
            <a:ln w="3492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940D7A6-72FE-BC8F-A964-59ECCFFF5AE7}"/>
                </a:ext>
              </a:extLst>
            </p:cNvPr>
            <p:cNvSpPr txBox="1"/>
            <p:nvPr/>
          </p:nvSpPr>
          <p:spPr>
            <a:xfrm>
              <a:off x="2410076" y="3854110"/>
              <a:ext cx="1349193" cy="612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Additional access details, </a:t>
              </a:r>
            </a:p>
            <a:p>
              <a:pPr algn="ctr"/>
              <a:r>
                <a:rPr lang="en-GB" sz="12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de-identification &amp; consent details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5AACFA2-3085-903E-364D-F194E9A60655}"/>
                </a:ext>
              </a:extLst>
            </p:cNvPr>
            <p:cNvSpPr txBox="1"/>
            <p:nvPr/>
          </p:nvSpPr>
          <p:spPr>
            <a:xfrm>
              <a:off x="4083395" y="2043369"/>
              <a:ext cx="1690751" cy="47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Source research activity</a:t>
              </a:r>
            </a:p>
            <a:p>
              <a:pPr algn="ctr"/>
              <a:endParaRPr lang="en-GB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GB" sz="12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(for search purposes)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F9E6BAE-90D2-CC66-8468-97C808E81C4B}"/>
                </a:ext>
              </a:extLst>
            </p:cNvPr>
            <p:cNvSpPr txBox="1"/>
            <p:nvPr/>
          </p:nvSpPr>
          <p:spPr>
            <a:xfrm>
              <a:off x="3877518" y="2994293"/>
              <a:ext cx="1958681" cy="204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Provenance, location, dates</a:t>
              </a:r>
            </a:p>
          </p:txBody>
        </p:sp>
        <p:cxnSp>
          <p:nvCxnSpPr>
            <p:cNvPr id="18" name="Connector: Elbow 17">
              <a:extLst>
                <a:ext uri="{FF2B5EF4-FFF2-40B4-BE49-F238E27FC236}">
                  <a16:creationId xmlns:a16="http://schemas.microsoft.com/office/drawing/2014/main" id="{B79FB1A7-929B-5D7B-14CD-EA8041795DFC}"/>
                </a:ext>
              </a:extLst>
            </p:cNvPr>
            <p:cNvCxnSpPr/>
            <p:nvPr/>
          </p:nvCxnSpPr>
          <p:spPr>
            <a:xfrm>
              <a:off x="3894682" y="2256426"/>
              <a:ext cx="2982097" cy="1010800"/>
            </a:xfrm>
            <a:prstGeom prst="bentConnector3">
              <a:avLst>
                <a:gd name="adj1" fmla="val 69061"/>
              </a:avLst>
            </a:prstGeom>
            <a:ln w="3492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18D29950-F727-1D60-0F4B-CF5702D6CCED}"/>
                </a:ext>
              </a:extLst>
            </p:cNvPr>
            <p:cNvSpPr/>
            <p:nvPr/>
          </p:nvSpPr>
          <p:spPr>
            <a:xfrm>
              <a:off x="7180891" y="3031227"/>
              <a:ext cx="1282890" cy="53737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384118D-ADC7-1FF3-6988-4C1356C1F1FD}"/>
                </a:ext>
              </a:extLst>
            </p:cNvPr>
            <p:cNvSpPr txBox="1"/>
            <p:nvPr/>
          </p:nvSpPr>
          <p:spPr>
            <a:xfrm>
              <a:off x="7161526" y="3137713"/>
              <a:ext cx="1282890" cy="34019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GB" sz="1200">
                  <a:latin typeface="Calibri"/>
                  <a:ea typeface="Calibri"/>
                  <a:cs typeface="Calibri"/>
                </a:rPr>
                <a:t>ECRIN</a:t>
              </a:r>
            </a:p>
            <a:p>
              <a:pPr algn="ctr"/>
              <a:r>
                <a:rPr lang="en-GB" sz="120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Metadata scheme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8F5A034-39DC-75B9-ADFB-CCF22F6076A5}"/>
              </a:ext>
            </a:extLst>
          </p:cNvPr>
          <p:cNvSpPr txBox="1"/>
          <p:nvPr/>
        </p:nvSpPr>
        <p:spPr>
          <a:xfrm>
            <a:off x="7072866" y="4063283"/>
            <a:ext cx="3472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Integration with DUO consent categories, ROR organisation identifiers, EOSC risk categories, ORCID identifiers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B404026-48E2-2D90-27C2-54D52832C9DF}"/>
              </a:ext>
            </a:extLst>
          </p:cNvPr>
          <p:cNvSpPr txBox="1"/>
          <p:nvPr/>
        </p:nvSpPr>
        <p:spPr>
          <a:xfrm>
            <a:off x="3919364" y="5347253"/>
            <a:ext cx="4719633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https://zenodo.org/records/8368709</a:t>
            </a:r>
            <a:endParaRPr lang="en-GB">
              <a:solidFill>
                <a:schemeClr val="accent2">
                  <a:lumMod val="76000"/>
                </a:schemeClr>
              </a:solidFill>
              <a:ea typeface="Source Sans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724910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19BC71-C6DC-4336-9905-255F017A0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1808" y="1678241"/>
            <a:ext cx="9409176" cy="418782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GB" sz="200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primary registries all meet specified WHO criteria, including recording and displaying a ‘core’ set of 20 data points about each study.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sz="200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They all send the data to WHO on a regular basis (where ECRIN can use it too)</a:t>
            </a:r>
          </a:p>
          <a:p>
            <a:pPr>
              <a:buFont typeface="Wingdings" panose="05000000000000000000" pitchFamily="2" charset="2"/>
              <a:buChar char="ü"/>
            </a:pPr>
            <a:endParaRPr lang="en-GB" sz="200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GB" sz="200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interpretation, categorisation and organisation of the data points is different in different registries.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GB" sz="200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Much of the data is semi-structured, with text boxes rather than drop-downs. People can (and do) put in all sorts of responses, not always even into the correct text box.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GB" sz="200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data does not appear to be managed, in any of the registries. Obviously incorrect data appears to stay in the systems. Missing data is not ‘chased’.</a:t>
            </a:r>
          </a:p>
          <a:p>
            <a:endParaRPr lang="en-GB" sz="200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A8B053-B7A5-4DAC-A856-E0CA7A170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Why the MDR?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AE24D8-C75E-4A87-B54A-DC21BCA3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86EC59-5B66-59E3-B858-D517E3E6926A}"/>
              </a:ext>
            </a:extLst>
          </p:cNvPr>
          <p:cNvSpPr txBox="1">
            <a:spLocks/>
          </p:cNvSpPr>
          <p:nvPr/>
        </p:nvSpPr>
        <p:spPr>
          <a:xfrm>
            <a:off x="838200" y="738188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+mj-cs"/>
              </a:defRPr>
            </a:lvl1pPr>
          </a:lstStyle>
          <a:p>
            <a:r>
              <a:rPr lang="en-GB" sz="3200" b="1" dirty="0">
                <a:latin typeface="Calibri"/>
                <a:ea typeface="Calibri"/>
                <a:cs typeface="Calibri"/>
              </a:rPr>
              <a:t>Global Sources: Trial Registries</a:t>
            </a:r>
            <a:endParaRPr lang="en-GB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290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19BC71-C6DC-4336-9905-255F017A0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8087" y="1736727"/>
            <a:ext cx="9409176" cy="40814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61950" indent="-361950">
              <a:lnSpc>
                <a:spcPct val="10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dirty="0">
                <a:latin typeface="Calibri"/>
                <a:ea typeface="Calibri"/>
                <a:cs typeface="Calibri"/>
              </a:rPr>
              <a:t>Many trials are registered in more than one registry, often because of local legal requirements.</a:t>
            </a:r>
          </a:p>
          <a:p>
            <a:pPr marL="361950" indent="-361950">
              <a:lnSpc>
                <a:spcPct val="100000"/>
              </a:lnSpc>
              <a:buClr>
                <a:srgbClr val="6E8A6E"/>
              </a:buClr>
              <a:buFont typeface="Wingdings,Sans-Serif" panose="05000000000000000000" pitchFamily="2" charset="2"/>
              <a:buChar char="§"/>
            </a:pPr>
            <a:r>
              <a:rPr lang="en-GB" dirty="0">
                <a:latin typeface="Calibri"/>
                <a:ea typeface="Calibri"/>
                <a:cs typeface="Calibri"/>
              </a:rPr>
              <a:t>The </a:t>
            </a:r>
            <a:r>
              <a:rPr lang="en-GB" dirty="0" err="1">
                <a:latin typeface="Calibri"/>
                <a:ea typeface="Calibri"/>
                <a:cs typeface="Calibri"/>
              </a:rPr>
              <a:t>crMDR</a:t>
            </a:r>
            <a:r>
              <a:rPr lang="en-GB" dirty="0">
                <a:latin typeface="Calibri"/>
                <a:ea typeface="Calibri"/>
                <a:cs typeface="Calibri"/>
              </a:rPr>
              <a:t> has to resolve these registrations to a single study record</a:t>
            </a:r>
          </a:p>
          <a:p>
            <a:pPr marL="361950" indent="-361950">
              <a:lnSpc>
                <a:spcPct val="100000"/>
              </a:lnSpc>
              <a:buClr>
                <a:srgbClr val="6E8A6E"/>
              </a:buClr>
              <a:buFont typeface="Wingdings,Sans-Serif" panose="05000000000000000000" pitchFamily="2" charset="2"/>
              <a:buChar char="§"/>
            </a:pPr>
            <a:endParaRPr lang="en-GB" dirty="0">
              <a:latin typeface="Calibri"/>
              <a:ea typeface="Calibri"/>
              <a:cs typeface="Calibri"/>
            </a:endParaRPr>
          </a:p>
          <a:p>
            <a:pPr marL="361950" indent="-361950">
              <a:lnSpc>
                <a:spcPct val="10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latin typeface="Calibri"/>
                <a:ea typeface="Calibri"/>
                <a:cs typeface="Calibri"/>
              </a:rPr>
              <a:t>Affecting about 5% of registrations (about 50% for EUCTR)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A8B053-B7A5-4DAC-A856-E0CA7A170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Why the MDR?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AE24D8-C75E-4A87-B54A-DC21BCA3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86EC59-5B66-59E3-B858-D517E3E6926A}"/>
              </a:ext>
            </a:extLst>
          </p:cNvPr>
          <p:cNvSpPr txBox="1">
            <a:spLocks/>
          </p:cNvSpPr>
          <p:nvPr/>
        </p:nvSpPr>
        <p:spPr>
          <a:xfrm>
            <a:off x="838200" y="738188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+mj-cs"/>
              </a:defRPr>
            </a:lvl1pPr>
          </a:lstStyle>
          <a:p>
            <a:r>
              <a:rPr lang="en-GB" sz="3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Multiple Registrations</a:t>
            </a:r>
          </a:p>
        </p:txBody>
      </p:sp>
    </p:spTree>
    <p:extLst>
      <p:ext uri="{BB962C8B-B14F-4D97-AF65-F5344CB8AC3E}">
        <p14:creationId xmlns:p14="http://schemas.microsoft.com/office/powerpoint/2010/main" val="1070059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screenshot of a computer&#10;&#10;Description automatically generated">
            <a:extLst>
              <a:ext uri="{FF2B5EF4-FFF2-40B4-BE49-F238E27FC236}">
                <a16:creationId xmlns:a16="http://schemas.microsoft.com/office/drawing/2014/main" id="{04BA9344-6924-77A5-407D-4B4DE9FD82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0410" y="736502"/>
            <a:ext cx="9285557" cy="5368575"/>
          </a:xfrm>
          <a:noFill/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2C686D-3406-4255-9D26-ADF659FC4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64" y="359337"/>
            <a:ext cx="4114800" cy="378851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>
                <a:latin typeface="Source Sans Pro SemiBold"/>
                <a:ea typeface="Source Sans Pro SemiBold"/>
              </a:rPr>
              <a:t>The search page</a:t>
            </a: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513B8C-ACF1-4D89-AE6D-BD0DB6D6F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486C365-2F9C-4F73-B5E5-7A34C7F5CB0A}" type="slidenum">
              <a:rPr lang="en-GB" smtClean="0"/>
              <a:pPr>
                <a:spcAft>
                  <a:spcPts val="600"/>
                </a:spcAft>
              </a:pPr>
              <a:t>14</a:t>
            </a:fld>
            <a:endParaRPr lang="en-GB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CEBC6511-018F-CFC6-0EF7-CA465791C3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756273"/>
            <a:ext cx="1792725" cy="21525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4A74FB3B-E432-593A-3764-44912A5D5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/>
          <a:p>
            <a:endParaRPr lang="en-US"/>
          </a:p>
        </p:txBody>
      </p:sp>
      <p:pic>
        <p:nvPicPr>
          <p:cNvPr id="2" name="Content Placeholder 1" descr="A screenshot of a computer&#10;&#10;Description automatically generated">
            <a:extLst>
              <a:ext uri="{FF2B5EF4-FFF2-40B4-BE49-F238E27FC236}">
                <a16:creationId xmlns:a16="http://schemas.microsoft.com/office/drawing/2014/main" id="{1613749E-AC16-A94D-787A-B37052399B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0052" y="1022061"/>
            <a:ext cx="4532471" cy="4873625"/>
          </a:xfrm>
          <a:noFill/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1C32484-6B17-EE06-5078-3E03E53E6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2C686D-3406-4255-9D26-ADF659FC4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64" y="359337"/>
            <a:ext cx="4114800" cy="378851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 dirty="0">
                <a:latin typeface="Source Sans Pro SemiBold"/>
                <a:ea typeface="Source Sans Pro SemiBold"/>
              </a:rPr>
              <a:t>Study and Study details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513B8C-ACF1-4D89-AE6D-BD0DB6D6F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486C365-2F9C-4F73-B5E5-7A34C7F5CB0A}" type="slidenum">
              <a:rPr lang="en-GB" smtClean="0"/>
              <a:pPr>
                <a:spcAft>
                  <a:spcPts val="600"/>
                </a:spcAft>
              </a:pPr>
              <a:t>15</a:t>
            </a:fld>
            <a:endParaRPr lang="en-GB"/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1C935369-E331-A18F-8A29-259D97A282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756273"/>
            <a:ext cx="1792725" cy="215252"/>
          </a:xfrm>
        </p:spPr>
        <p:txBody>
          <a:bodyPr/>
          <a:lstStyle/>
          <a:p>
            <a:endParaRPr lang="en-US"/>
          </a:p>
        </p:txBody>
      </p:sp>
      <p:pic>
        <p:nvPicPr>
          <p:cNvPr id="3" name="Picture 2" descr="A screenshot of a medical report&#10;&#10;Description automatically generated">
            <a:extLst>
              <a:ext uri="{FF2B5EF4-FFF2-40B4-BE49-F238E27FC236}">
                <a16:creationId xmlns:a16="http://schemas.microsoft.com/office/drawing/2014/main" id="{A6038D65-0904-7034-4D91-791E933F78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771" y="967509"/>
            <a:ext cx="47862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12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A8B053-B7A5-4DAC-A856-E0CA7A170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latin typeface="Source Sans Pro SemiBold"/>
                <a:ea typeface="Source Sans Pro SemiBold"/>
              </a:rPr>
              <a:t>Next..</a:t>
            </a:r>
            <a:endParaRPr lang="en-GB" dirty="0">
              <a:latin typeface="Source Sans Pro SemiBold"/>
              <a:ea typeface="Source Sans Pro SemiBold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AE24D8-C75E-4A87-B54A-DC21BCA3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8494F9-0D9F-6C6A-F8BD-0EF7C44F9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5556" y="1279704"/>
            <a:ext cx="10063593" cy="4859988"/>
          </a:xfr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indent="179705">
              <a:spcBef>
                <a:spcPct val="0"/>
              </a:spcBef>
              <a:buNone/>
            </a:pPr>
            <a:r>
              <a:rPr lang="en-GB" sz="3200" b="1" i="1" dirty="0">
                <a:latin typeface="Calibri"/>
                <a:ea typeface="Calibri"/>
                <a:cs typeface="Calibri"/>
              </a:rPr>
              <a:t>In the making... </a:t>
            </a:r>
            <a:endParaRPr lang="en-US" dirty="0">
              <a:latin typeface="Calibri"/>
              <a:ea typeface="Calibri"/>
              <a:cs typeface="Calibri"/>
            </a:endParaRPr>
          </a:p>
          <a:p>
            <a:pPr indent="179705"/>
            <a:r>
              <a:rPr lang="en-GB" sz="3200" dirty="0">
                <a:latin typeface="Calibri"/>
                <a:ea typeface="+mn-lt"/>
                <a:cs typeface="+mn-lt"/>
              </a:rPr>
              <a:t>Increase the searching facilities of the repository</a:t>
            </a:r>
            <a:endParaRPr lang="en-US" sz="3200">
              <a:latin typeface="Calibri"/>
              <a:ea typeface="+mn-lt"/>
              <a:cs typeface="+mn-lt"/>
            </a:endParaRPr>
          </a:p>
          <a:p>
            <a:pPr lvl="2" indent="179705">
              <a:buFont typeface="Wingdings" panose="020B0604020202020204" pitchFamily="34" charset="0"/>
              <a:buChar char="§"/>
            </a:pPr>
            <a:r>
              <a:rPr lang="en-GB" sz="2800" dirty="0">
                <a:latin typeface="Calibri"/>
                <a:ea typeface="+mn-lt"/>
                <a:cs typeface="+mn-lt"/>
              </a:rPr>
              <a:t>Full SQL flexibility via the User Interface</a:t>
            </a:r>
            <a:endParaRPr lang="en-US" sz="2800">
              <a:latin typeface="Calibri"/>
              <a:ea typeface="+mn-lt"/>
              <a:cs typeface="+mn-lt"/>
            </a:endParaRPr>
          </a:p>
          <a:p>
            <a:pPr lvl="2" indent="179705">
              <a:buFont typeface="Wingdings" panose="020B0604020202020204" pitchFamily="34" charset="0"/>
              <a:buChar char="§"/>
            </a:pPr>
            <a:r>
              <a:rPr lang="en-GB" sz="2800" dirty="0">
                <a:latin typeface="Calibri"/>
                <a:ea typeface="+mn-lt"/>
                <a:cs typeface="+mn-lt"/>
              </a:rPr>
              <a:t>Definition of simple query forms for the most used queries</a:t>
            </a:r>
            <a:endParaRPr lang="en-US" sz="2800">
              <a:latin typeface="Calibri"/>
              <a:ea typeface="+mn-lt"/>
              <a:cs typeface="+mn-lt"/>
            </a:endParaRPr>
          </a:p>
          <a:p>
            <a:pPr lvl="2" indent="179705">
              <a:buFont typeface="Wingdings" panose="020B0604020202020204" pitchFamily="34" charset="0"/>
              <a:buChar char="§"/>
            </a:pPr>
            <a:r>
              <a:rPr lang="en-GB" sz="2800" dirty="0">
                <a:latin typeface="Calibri"/>
                <a:ea typeface="+mn-lt"/>
                <a:cs typeface="+mn-lt"/>
              </a:rPr>
              <a:t>Extend the keyword search coverage</a:t>
            </a:r>
            <a:endParaRPr lang="en-US" sz="2800">
              <a:latin typeface="Calibri"/>
              <a:ea typeface="+mn-lt"/>
              <a:cs typeface="+mn-lt"/>
            </a:endParaRPr>
          </a:p>
          <a:p>
            <a:pPr indent="179705"/>
            <a:r>
              <a:rPr lang="en-GB" sz="3200" dirty="0">
                <a:latin typeface="Calibri"/>
                <a:ea typeface="+mn-lt"/>
                <a:cs typeface="+mn-lt"/>
              </a:rPr>
              <a:t>Simplify and make more reliable the building process</a:t>
            </a:r>
            <a:endParaRPr lang="en-US" sz="3200">
              <a:latin typeface="Calibri"/>
              <a:ea typeface="+mn-lt"/>
              <a:cs typeface="+mn-lt"/>
            </a:endParaRPr>
          </a:p>
          <a:p>
            <a:pPr indent="179705"/>
            <a:r>
              <a:rPr lang="en-GB" sz="3200" dirty="0">
                <a:latin typeface="Calibri"/>
                <a:ea typeface="+mn-lt"/>
                <a:cs typeface="+mn-lt"/>
              </a:rPr>
              <a:t>Provide a full set of APIs for accessing the data</a:t>
            </a:r>
          </a:p>
          <a:p>
            <a:pPr indent="179705"/>
            <a:r>
              <a:rPr lang="en-GB" sz="3200" dirty="0">
                <a:latin typeface="Calibri"/>
                <a:ea typeface="+mn-lt"/>
                <a:cs typeface="+mn-lt"/>
              </a:rPr>
              <a:t>Add new data sources (e.g. CTIS)</a:t>
            </a:r>
          </a:p>
          <a:p>
            <a:pPr indent="179705"/>
            <a:r>
              <a:rPr lang="en-GB" sz="3200" dirty="0">
                <a:latin typeface="Calibri"/>
                <a:ea typeface="+mn-lt"/>
                <a:cs typeface="+mn-lt"/>
              </a:rPr>
              <a:t>Harmonisation with the proposed </a:t>
            </a:r>
            <a:r>
              <a:rPr lang="en-GB" sz="3200" err="1">
                <a:latin typeface="Calibri"/>
                <a:ea typeface="+mn-lt"/>
                <a:cs typeface="+mn-lt"/>
              </a:rPr>
              <a:t>HealthDCAT</a:t>
            </a:r>
            <a:r>
              <a:rPr lang="en-GB" sz="3200" dirty="0">
                <a:latin typeface="Calibri"/>
                <a:ea typeface="+mn-lt"/>
                <a:cs typeface="+mn-lt"/>
              </a:rPr>
              <a:t>-AP standard</a:t>
            </a:r>
          </a:p>
          <a:p>
            <a:pPr indent="179705"/>
            <a:r>
              <a:rPr lang="en-GB" sz="3200" dirty="0">
                <a:latin typeface="Calibri"/>
                <a:ea typeface="+mn-lt"/>
                <a:cs typeface="+mn-lt"/>
              </a:rPr>
              <a:t>Make the exclusion/inclusion criteria available via the UI</a:t>
            </a:r>
            <a:endParaRPr lang="en-US" sz="3200">
              <a:latin typeface="Calibri"/>
              <a:ea typeface="+mn-lt"/>
              <a:cs typeface="+mn-lt"/>
            </a:endParaRPr>
          </a:p>
          <a:p>
            <a:pPr indent="179705"/>
            <a:endParaRPr lang="en-GB" sz="3200" dirty="0">
              <a:ea typeface="+mn-lt"/>
              <a:cs typeface="+mn-lt"/>
            </a:endParaRPr>
          </a:p>
          <a:p>
            <a:pPr indent="179705">
              <a:spcBef>
                <a:spcPct val="0"/>
              </a:spcBef>
            </a:pPr>
            <a:endParaRPr lang="en-GB">
              <a:latin typeface="Source Sans Pro Light"/>
              <a:ea typeface="Source Sans Pro Ligh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5715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F1630-B97F-94CF-5726-9E7B57906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FE67E784-73F7-DA1D-2307-AD2C41AF9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/>
          <a:p>
            <a:r>
              <a:rPr lang="en-US" dirty="0">
                <a:latin typeface="Source Sans Pro ExtraLight"/>
                <a:ea typeface="Source Sans Pro ExtraLight"/>
              </a:rPr>
              <a:t>Example of search form (top)</a:t>
            </a:r>
            <a:endParaRPr lang="en-US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984102B-F336-A06D-BFBF-CEB3A7BB11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0BB96C-2DAC-3D09-96D4-06903F7DC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64" y="359337"/>
            <a:ext cx="4114800" cy="378851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 b="0" dirty="0">
                <a:latin typeface="Source Sans Pro SemiBold"/>
                <a:ea typeface="Source Sans Pro SemiBold"/>
              </a:rPr>
              <a:t>http://51.210.99.18:8090/mdrmine</a:t>
            </a:r>
            <a:endParaRPr lang="en-US" dirty="0">
              <a:latin typeface="Source Sans Pro SemiBold"/>
              <a:ea typeface="Source Sans Pro SemiBold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8C6421-502A-8BCA-6DE5-2E19A651E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486C365-2F9C-4F73-B5E5-7A34C7F5CB0A}" type="slidenum">
              <a:rPr lang="en-GB" smtClean="0"/>
              <a:pPr>
                <a:spcAft>
                  <a:spcPts val="600"/>
                </a:spcAft>
              </a:pPr>
              <a:t>17</a:t>
            </a:fld>
            <a:endParaRPr lang="en-GB"/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4A00CA0D-96C1-537F-9762-27FF36003A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756273"/>
            <a:ext cx="1792725" cy="215252"/>
          </a:xfrm>
        </p:spPr>
        <p:txBody>
          <a:bodyPr/>
          <a:lstStyle/>
          <a:p>
            <a:endParaRPr lang="en-US"/>
          </a:p>
        </p:txBody>
      </p:sp>
      <p:pic>
        <p:nvPicPr>
          <p:cNvPr id="10" name="Picture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8804C2E-5732-B817-D0B0-4191C2C11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8561" y="722462"/>
            <a:ext cx="7382954" cy="541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504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22833-3F62-2406-5B15-761963CD4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AEF8098E-BBD8-7953-0E5F-C878BF6E8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29086"/>
            <a:ext cx="2839558" cy="1528314"/>
          </a:xfrm>
        </p:spPr>
        <p:txBody>
          <a:bodyPr/>
          <a:lstStyle/>
          <a:p>
            <a:r>
              <a:rPr lang="en-US" dirty="0">
                <a:latin typeface="Source Sans Pro ExtraLight"/>
                <a:ea typeface="Source Sans Pro ExtraLight"/>
              </a:rPr>
              <a:t>Example of search form (bottom)</a:t>
            </a:r>
            <a:endParaRPr lang="en-US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7BCE0348-DF28-C025-D4B2-01C671D4E9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3EB8CC-EBD8-15ED-C53D-2CD3C78F1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64" y="359337"/>
            <a:ext cx="4114800" cy="378851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 b="0" dirty="0">
                <a:latin typeface="Source Sans Pro SemiBold"/>
                <a:ea typeface="Source Sans Pro SemiBold"/>
              </a:rPr>
              <a:t>http://51.210.99.18:8090/mdrmine</a:t>
            </a:r>
            <a:endParaRPr lang="en-US" dirty="0">
              <a:latin typeface="Source Sans Pro SemiBold"/>
              <a:ea typeface="Source Sans Pro SemiBold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1ADE5-6C3F-2480-4163-DBE731190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486C365-2F9C-4F73-B5E5-7A34C7F5CB0A}" type="slidenum">
              <a:rPr lang="en-GB" smtClean="0"/>
              <a:pPr>
                <a:spcAft>
                  <a:spcPts val="600"/>
                </a:spcAft>
              </a:pPr>
              <a:t>18</a:t>
            </a:fld>
            <a:endParaRPr lang="en-GB"/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DACEF86A-AEEB-4457-2BCD-A19076B156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756273"/>
            <a:ext cx="1792725" cy="215252"/>
          </a:xfrm>
        </p:spPr>
        <p:txBody>
          <a:bodyPr/>
          <a:lstStyle/>
          <a:p>
            <a:endParaRPr lang="en-US"/>
          </a:p>
        </p:txBody>
      </p:sp>
      <p:pic>
        <p:nvPicPr>
          <p:cNvPr id="2" name="Picture 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90638AE-266F-C7E1-3E78-54AF180CBC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8742" y="706197"/>
            <a:ext cx="7873760" cy="544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584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D02E4-EA0A-D4D6-AE24-FF4B9CFA4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3A252F22-A19E-B5DE-B0BB-FC410DF95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/>
          <a:p>
            <a:r>
              <a:rPr lang="en-US" dirty="0">
                <a:latin typeface="Source Sans Pro ExtraLight"/>
                <a:ea typeface="Source Sans Pro ExtraLight"/>
              </a:rPr>
              <a:t>Result table</a:t>
            </a:r>
            <a:endParaRPr lang="en-US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A0742097-E313-8E8D-2CC3-33ABC35C8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F7AD1D-EDED-B831-179A-772DB4BA6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64" y="359337"/>
            <a:ext cx="4114800" cy="378851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 b="0" dirty="0">
                <a:latin typeface="Source Sans Pro SemiBold"/>
                <a:ea typeface="Source Sans Pro SemiBold"/>
              </a:rPr>
              <a:t>http://51.210.99.18:8090/mdrmine</a:t>
            </a:r>
            <a:endParaRPr lang="en-US" dirty="0">
              <a:latin typeface="Source Sans Pro SemiBold"/>
              <a:ea typeface="Source Sans Pro SemiBold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9A9570-698B-4EB4-A609-F5EC7CBA7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486C365-2F9C-4F73-B5E5-7A34C7F5CB0A}" type="slidenum">
              <a:rPr lang="en-GB" smtClean="0"/>
              <a:pPr>
                <a:spcAft>
                  <a:spcPts val="600"/>
                </a:spcAft>
              </a:pPr>
              <a:t>19</a:t>
            </a:fld>
            <a:endParaRPr lang="en-GB"/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0436C294-573A-65FC-E7C6-8B4C2CC506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756273"/>
            <a:ext cx="1792725" cy="215252"/>
          </a:xfrm>
        </p:spPr>
        <p:txBody>
          <a:bodyPr/>
          <a:lstStyle/>
          <a:p>
            <a:endParaRPr lang="en-US"/>
          </a:p>
        </p:txBody>
      </p:sp>
      <p:pic>
        <p:nvPicPr>
          <p:cNvPr id="2" name="Picture 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00B7C6F-3B56-27B6-61DC-585EFBBD97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339" y="736839"/>
            <a:ext cx="7400567" cy="544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966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5F354-1BB7-02F8-7C61-762CE132C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Data team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89F25C-E3AE-AA86-8A6A-9DCB1F55739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2</a:t>
            </a:fld>
            <a:endParaRPr lang="fr-FR"/>
          </a:p>
        </p:txBody>
      </p:sp>
      <p:pic>
        <p:nvPicPr>
          <p:cNvPr id="8" name="Picture 7" descr="Maria Alexandra Rujano">
            <a:extLst>
              <a:ext uri="{FF2B5EF4-FFF2-40B4-BE49-F238E27FC236}">
                <a16:creationId xmlns:a16="http://schemas.microsoft.com/office/drawing/2014/main" id="{A6DB6860-841A-ADC1-C498-0B425839E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722" y="3868754"/>
            <a:ext cx="1487312" cy="1487311"/>
          </a:xfrm>
          <a:prstGeom prst="rect">
            <a:avLst/>
          </a:prstGeom>
        </p:spPr>
      </p:pic>
      <p:pic>
        <p:nvPicPr>
          <p:cNvPr id="9" name="Picture 8" descr="Maria Panagiotopoulou">
            <a:extLst>
              <a:ext uri="{FF2B5EF4-FFF2-40B4-BE49-F238E27FC236}">
                <a16:creationId xmlns:a16="http://schemas.microsoft.com/office/drawing/2014/main" id="{315B8E9E-6E77-DB36-4BD4-1126BD7EE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823" y="2168313"/>
            <a:ext cx="1828800" cy="1844040"/>
          </a:xfrm>
          <a:prstGeom prst="rect">
            <a:avLst/>
          </a:prstGeom>
        </p:spPr>
      </p:pic>
      <p:pic>
        <p:nvPicPr>
          <p:cNvPr id="10" name="Picture 9" descr="léopold_photo">
            <a:extLst>
              <a:ext uri="{FF2B5EF4-FFF2-40B4-BE49-F238E27FC236}">
                <a16:creationId xmlns:a16="http://schemas.microsoft.com/office/drawing/2014/main" id="{56B6BF52-F38C-1D67-9378-2102CD919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3510" y="3934177"/>
            <a:ext cx="1487312" cy="14873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FC7F167-FC31-6471-E509-1A2C9F161B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4139" y="3248552"/>
            <a:ext cx="1381831" cy="13627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D235E5-00F5-F2A1-CCE7-A5017D11F108}"/>
              </a:ext>
            </a:extLst>
          </p:cNvPr>
          <p:cNvSpPr txBox="1"/>
          <p:nvPr/>
        </p:nvSpPr>
        <p:spPr>
          <a:xfrm>
            <a:off x="6096000" y="4007555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212529"/>
                </a:solidFill>
              </a:rPr>
              <a:t>Maria Panagiotopoulou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659CAF-0548-E9DF-F0DE-2336FC157CD8}"/>
              </a:ext>
            </a:extLst>
          </p:cNvPr>
          <p:cNvSpPr txBox="1"/>
          <p:nvPr/>
        </p:nvSpPr>
        <p:spPr>
          <a:xfrm>
            <a:off x="8601363" y="3309696"/>
            <a:ext cx="274320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solidFill>
                  <a:srgbClr val="212529"/>
                </a:solidFill>
                <a:latin typeface="Roboto"/>
                <a:ea typeface="Roboto"/>
                <a:cs typeface="Roboto"/>
              </a:rPr>
              <a:t>Maria Alexandra Rujano</a:t>
            </a: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7EAB7F-0597-14CA-5250-5AEDCEEB1485}"/>
              </a:ext>
            </a:extLst>
          </p:cNvPr>
          <p:cNvSpPr txBox="1"/>
          <p:nvPr/>
        </p:nvSpPr>
        <p:spPr>
          <a:xfrm>
            <a:off x="3499555" y="4614332"/>
            <a:ext cx="274320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Sergio </a:t>
            </a:r>
            <a:r>
              <a:rPr lang="en-US" err="1"/>
              <a:t>contrino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499404-C8BC-D883-19D3-3A3DC71D90E1}"/>
              </a:ext>
            </a:extLst>
          </p:cNvPr>
          <p:cNvSpPr txBox="1"/>
          <p:nvPr/>
        </p:nvSpPr>
        <p:spPr>
          <a:xfrm>
            <a:off x="3499556" y="2935110"/>
            <a:ext cx="274320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Salma Malik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AAE57D-2FD2-7F8F-2F05-A36FA8297E0B}"/>
              </a:ext>
            </a:extLst>
          </p:cNvPr>
          <p:cNvSpPr txBox="1"/>
          <p:nvPr/>
        </p:nvSpPr>
        <p:spPr>
          <a:xfrm>
            <a:off x="3047999" y="5108221"/>
            <a:ext cx="274320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Leopold </a:t>
            </a:r>
            <a:r>
              <a:rPr lang="en-US" err="1"/>
              <a:t>Cudilla</a:t>
            </a:r>
          </a:p>
        </p:txBody>
      </p:sp>
    </p:spTree>
    <p:extLst>
      <p:ext uri="{BB962C8B-B14F-4D97-AF65-F5344CB8AC3E}">
        <p14:creationId xmlns:p14="http://schemas.microsoft.com/office/powerpoint/2010/main" val="29026604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63E37-99E0-00A4-4043-0F2A00530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428" y="2120435"/>
            <a:ext cx="2335023" cy="2239714"/>
          </a:xfrm>
        </p:spPr>
        <p:txBody>
          <a:bodyPr>
            <a:normAutofit fontScale="90000"/>
          </a:bodyPr>
          <a:lstStyle/>
          <a:p>
            <a:r>
              <a:rPr lang="en-US" sz="2700">
                <a:latin typeface="Calibri"/>
                <a:ea typeface="Calibri"/>
                <a:cs typeface="Calibri"/>
              </a:rPr>
              <a:t>The repository is </a:t>
            </a:r>
            <a:r>
              <a:rPr lang="en-US" sz="2700" b="1">
                <a:latin typeface="Calibri"/>
                <a:ea typeface="Calibri"/>
                <a:cs typeface="Calibri"/>
              </a:rPr>
              <a:t>operational</a:t>
            </a:r>
            <a:r>
              <a:rPr lang="en-US" sz="2700">
                <a:latin typeface="Calibri"/>
                <a:ea typeface="Calibri"/>
                <a:cs typeface="Calibri"/>
              </a:rPr>
              <a:t> and has its first submission completed: the </a:t>
            </a:r>
            <a:br>
              <a:rPr lang="en-US" sz="2700"/>
            </a:br>
            <a:r>
              <a:rPr lang="en-US" sz="2700">
                <a:latin typeface="Calibri"/>
                <a:ea typeface="Calibri"/>
                <a:cs typeface="Calibri"/>
              </a:rPr>
              <a:t>EU-COVAT-1   AGED</a:t>
            </a:r>
          </a:p>
          <a:p>
            <a:r>
              <a:rPr lang="en-US" sz="2700">
                <a:latin typeface="Calibri"/>
                <a:ea typeface="Calibri"/>
                <a:cs typeface="Calibri"/>
              </a:rPr>
              <a:t>VACCELERATE trial.</a:t>
            </a:r>
            <a:br>
              <a:rPr lang="en-US" sz="2700"/>
            </a:br>
            <a:endParaRPr lang="en-US" sz="2200"/>
          </a:p>
          <a:p>
            <a:br>
              <a:rPr lang="en-US" sz="2200"/>
            </a:br>
            <a:endParaRPr lang="en-US" sz="2200"/>
          </a:p>
          <a:p>
            <a:endParaRPr lang="en-US" sz="2400"/>
          </a:p>
        </p:txBody>
      </p:sp>
      <p:pic>
        <p:nvPicPr>
          <p:cNvPr id="7" name="Content Placeholder 6" descr="A screenshot of a computer&#10;&#10;Description automatically generated">
            <a:extLst>
              <a:ext uri="{FF2B5EF4-FFF2-40B4-BE49-F238E27FC236}">
                <a16:creationId xmlns:a16="http://schemas.microsoft.com/office/drawing/2014/main" id="{035D829F-9200-F5EC-D640-3FB1A23ED0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66366" y="735370"/>
            <a:ext cx="7968234" cy="5384565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00842B-B840-E427-1A76-2A6D15BDB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9682" y="359337"/>
            <a:ext cx="4114800" cy="378851"/>
          </a:xfrm>
        </p:spPr>
        <p:txBody>
          <a:bodyPr/>
          <a:lstStyle/>
          <a:p>
            <a:r>
              <a:rPr lang="en-GB" sz="1600">
                <a:latin typeface="Source Sans Pro SemiBold"/>
                <a:ea typeface="Source Sans Pro SemiBold"/>
              </a:rPr>
              <a:t>https://crdsr.ecrin.org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D8BACF-EFBC-D771-8FAB-B70E5F59A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476FDD-DF4D-A6A2-70AF-286F8B36E2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" name="Picture 13" descr="A logo with a letter v&#10;&#10;Description automatically generated">
            <a:extLst>
              <a:ext uri="{FF2B5EF4-FFF2-40B4-BE49-F238E27FC236}">
                <a16:creationId xmlns:a16="http://schemas.microsoft.com/office/drawing/2014/main" id="{3C44C852-64FA-7BCB-E7BF-48EBC53B4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7464" y="5020107"/>
            <a:ext cx="838818" cy="83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58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63E37-99E0-00A4-4043-0F2A00530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498" y="5581920"/>
            <a:ext cx="5847149" cy="652414"/>
          </a:xfrm>
        </p:spPr>
        <p:txBody>
          <a:bodyPr>
            <a:normAutofit/>
          </a:bodyPr>
          <a:lstStyle/>
          <a:p>
            <a:endParaRPr lang="en-US" sz="240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00842B-B840-E427-1A76-2A6D15BDB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600">
                <a:latin typeface="Source Sans Pro SemiBold"/>
                <a:ea typeface="Source Sans Pro SemiBold"/>
              </a:rPr>
              <a:t>https://crdsr.ecrin.org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D8BACF-EFBC-D771-8FAB-B70E5F59A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476FDD-DF4D-A6A2-70AF-286F8B36E2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F79D3E-6168-B28F-EE71-FFECFDC6A7D0}"/>
              </a:ext>
            </a:extLst>
          </p:cNvPr>
          <p:cNvSpPr txBox="1"/>
          <p:nvPr/>
        </p:nvSpPr>
        <p:spPr>
          <a:xfrm>
            <a:off x="730470" y="1618593"/>
            <a:ext cx="10108849" cy="48320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ea typeface="Source Sans Pro Light"/>
              </a:rPr>
              <a:t>Can be used to share sensitive data (via a Trusted Research Environment,</a:t>
            </a:r>
            <a:r>
              <a:rPr lang="en-US" sz="2400" b="1">
                <a:ea typeface="Source Sans Pro Light"/>
              </a:rPr>
              <a:t> TRE</a:t>
            </a:r>
            <a:r>
              <a:rPr lang="en-US" sz="2400">
                <a:ea typeface="Source Sans Pro Light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Source Sans Pro Light"/>
              </a:rPr>
              <a:t>Is compliant with health data regulation (GDPR)</a:t>
            </a:r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Source Sans Pro Light"/>
              </a:rPr>
              <a:t>The data it stores is </a:t>
            </a:r>
            <a:r>
              <a:rPr lang="en-US" sz="2400" b="1">
                <a:ea typeface="Source Sans Pro Light"/>
              </a:rPr>
              <a:t>F</a:t>
            </a:r>
            <a:r>
              <a:rPr lang="en-US" sz="2400">
                <a:ea typeface="Source Sans Pro Light"/>
              </a:rPr>
              <a:t>indable (we collect the necessary metadata,  we use persistent identifiers) </a:t>
            </a:r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Source Sans Pro Light"/>
              </a:rPr>
              <a:t>The data is potentially </a:t>
            </a:r>
            <a:r>
              <a:rPr lang="en-US" sz="2400" b="1">
                <a:ea typeface="Source Sans Pro Light"/>
              </a:rPr>
              <a:t>A</a:t>
            </a:r>
            <a:r>
              <a:rPr lang="en-US" sz="2400">
                <a:ea typeface="Source Sans Pro Light"/>
              </a:rPr>
              <a:t>ccessible (after  signature of a 'Data Use Agreement')</a:t>
            </a:r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Source Sans Pro Light"/>
              </a:rPr>
              <a:t>We use controlled vocabulary and promote the use of data standards to improve</a:t>
            </a:r>
            <a:r>
              <a:rPr lang="en-US" sz="2400" b="1">
                <a:ea typeface="Source Sans Pro Light"/>
              </a:rPr>
              <a:t> I</a:t>
            </a:r>
            <a:r>
              <a:rPr lang="en-US" sz="2400">
                <a:ea typeface="Source Sans Pro Light"/>
              </a:rPr>
              <a:t>nteroperability</a:t>
            </a:r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Source Sans Pro Light"/>
              </a:rPr>
              <a:t>Datasets can be </a:t>
            </a:r>
            <a:r>
              <a:rPr lang="en-US" sz="2400" b="1">
                <a:ea typeface="Source Sans Pro Light"/>
              </a:rPr>
              <a:t>R</a:t>
            </a:r>
            <a:r>
              <a:rPr lang="en-US" sz="2400">
                <a:ea typeface="Source Sans Pro Light"/>
              </a:rPr>
              <a:t>eused in the TRE</a:t>
            </a:r>
          </a:p>
          <a:p>
            <a:pPr marL="285750" indent="-285750">
              <a:buFont typeface="Arial"/>
              <a:buChar char="•"/>
            </a:pPr>
            <a:endParaRPr lang="en-US" sz="2400">
              <a:ea typeface="Source Sans Pro Light"/>
            </a:endParaRPr>
          </a:p>
          <a:p>
            <a:pPr marL="285750" indent="-285750">
              <a:buFont typeface="Arial"/>
              <a:buChar char="•"/>
            </a:pPr>
            <a:r>
              <a:rPr lang="en-US" sz="2400">
                <a:ea typeface="Source Sans Pro Light"/>
              </a:rPr>
              <a:t>The </a:t>
            </a:r>
            <a:r>
              <a:rPr lang="en-US" sz="2400">
                <a:latin typeface="Source Sans Pro Light"/>
                <a:ea typeface="Source Sans Pro Light"/>
                <a:cs typeface="Calibri"/>
              </a:rPr>
              <a:t>EU-COVAT-1 AGED clinical trial use of the informed consent template provided by ECRIN was instrumental in allowing the data sharing in compliance with current European regulations.</a:t>
            </a:r>
          </a:p>
          <a:p>
            <a:pPr marL="285750" indent="-285750">
              <a:buFont typeface="Arial"/>
              <a:buChar char="•"/>
            </a:pPr>
            <a:endParaRPr lang="en-US" sz="2000">
              <a:ea typeface="Source Sans Pro Light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AC1A427-EA3A-B764-5118-057E28C951D8}"/>
              </a:ext>
            </a:extLst>
          </p:cNvPr>
          <p:cNvSpPr txBox="1">
            <a:spLocks/>
          </p:cNvSpPr>
          <p:nvPr/>
        </p:nvSpPr>
        <p:spPr>
          <a:xfrm>
            <a:off x="838200" y="975704"/>
            <a:ext cx="7320263" cy="632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400" b="1">
                <a:solidFill>
                  <a:srgbClr val="000091"/>
                </a:solidFill>
                <a:latin typeface="Source Sans Pro SemiBold"/>
                <a:ea typeface="Source Sans Pro SemiBold"/>
                <a:cs typeface="Calibri"/>
                <a:hlinkClick r:id="rId2"/>
              </a:rPr>
              <a:t>clinical research Data Sharing Repository</a:t>
            </a:r>
            <a:endParaRPr lang="en-GB" sz="2400" b="1">
              <a:solidFill>
                <a:srgbClr val="000091"/>
              </a:solidFill>
              <a:latin typeface="Source Sans Pro SemiBold"/>
              <a:ea typeface="Source Sans Pro SemiBold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374739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9D4B0-DA97-8241-75EE-D06715E22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4447"/>
            <a:ext cx="4049486" cy="737282"/>
          </a:xfrm>
        </p:spPr>
        <p:txBody>
          <a:bodyPr/>
          <a:lstStyle/>
          <a:p>
            <a:r>
              <a:rPr lang="en-US">
                <a:latin typeface="Calibri"/>
                <a:ea typeface="Calibri"/>
                <a:cs typeface="Calibri"/>
              </a:rPr>
              <a:t>Study (detail)</a:t>
            </a:r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C8F2149-5BDF-0266-C8EF-CC50FB031C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5032" y="719364"/>
            <a:ext cx="6778508" cy="5410199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CD6AEC-6A48-7DFA-B76C-DAA17BCE8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600">
                <a:latin typeface="Source Sans Pro SemiBold"/>
                <a:ea typeface="Source Sans Pro SemiBold"/>
              </a:rPr>
              <a:t>https://crdsr.ecrin.org</a:t>
            </a:r>
            <a:endParaRPr lang="en-US">
              <a:latin typeface="Source Sans Pro SemiBold"/>
              <a:ea typeface="Source Sans Pro SemiBold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7F63EA-ABBD-61BA-A5D7-53DE39E07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93EA686-B8CC-B5C1-5231-6C1B3B0A6C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76600" y="364387"/>
            <a:ext cx="1792725" cy="215252"/>
          </a:xfrm>
        </p:spPr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1CCE1C-CF2A-3ABD-9D23-67D7BB227C6E}"/>
              </a:ext>
            </a:extLst>
          </p:cNvPr>
          <p:cNvSpPr txBox="1"/>
          <p:nvPr/>
        </p:nvSpPr>
        <p:spPr>
          <a:xfrm>
            <a:off x="751115" y="1175657"/>
            <a:ext cx="3940628" cy="463203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000" b="1">
              <a:latin typeface="Arial"/>
              <a:cs typeface="Arial"/>
            </a:endParaRP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en-US">
                <a:latin typeface="Arial"/>
                <a:cs typeface="Arial"/>
              </a:rPr>
              <a:t>The Data Object Providers retain control over all the data objects they transfer to the repository.</a:t>
            </a:r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Transfers of all data objects is subject of DSAs between the provider and the repository.</a:t>
            </a:r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Controlled access to datasets is managed using DUAs to ensure that suitable safeguards are in place.</a:t>
            </a:r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Datasets </a:t>
            </a:r>
            <a:r>
              <a:rPr lang="en-US" err="1">
                <a:latin typeface="Arial"/>
                <a:cs typeface="Arial"/>
              </a:rPr>
              <a:t>pseudonymised</a:t>
            </a:r>
            <a:r>
              <a:rPr lang="en-US">
                <a:latin typeface="Arial"/>
                <a:cs typeface="Arial"/>
              </a:rPr>
              <a:t> or anonymized.</a:t>
            </a:r>
          </a:p>
          <a:p>
            <a:pPr marL="342900" indent="-342900">
              <a:buAutoNum type="arabicPeriod"/>
            </a:pPr>
            <a:r>
              <a:rPr lang="en-US">
                <a:latin typeface="Arial"/>
                <a:cs typeface="Arial"/>
              </a:rPr>
              <a:t>The provision of metadata is key and a mandatory requirement.</a:t>
            </a:r>
          </a:p>
          <a:p>
            <a:pPr algn="l"/>
            <a:endParaRPr lang="en-US">
              <a:ea typeface="Source Sans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557996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A1D3A-D00A-3FC1-C4A2-525ADA44F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5704"/>
            <a:ext cx="2960915" cy="3317196"/>
          </a:xfrm>
        </p:spPr>
        <p:txBody>
          <a:bodyPr/>
          <a:lstStyle/>
          <a:p>
            <a:r>
              <a:rPr lang="en-US">
                <a:latin typeface="Calibri"/>
                <a:ea typeface="Calibri"/>
                <a:cs typeface="Calibri"/>
              </a:rPr>
              <a:t>Study Data Objects</a:t>
            </a:r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979FE4C-F81F-2970-812D-A1775873AD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34087" y="704623"/>
            <a:ext cx="6853568" cy="5461452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EB6C62-A87A-9010-DFE0-FBA421068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600">
                <a:latin typeface="Source Sans Pro SemiBold"/>
                <a:ea typeface="Source Sans Pro SemiBold"/>
              </a:rPr>
              <a:t>https://crdsr.ecrin.org</a:t>
            </a:r>
            <a:endParaRPr lang="en-US">
              <a:latin typeface="Source Sans Pro SemiBold"/>
              <a:ea typeface="Source Sans Pro SemiBold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B7FA33-7832-2412-EBD4-AD173FEEC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4A5D7F-6D41-7580-A14E-98FAFAADDD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5509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9ECD81-17DD-7FF4-AAD5-5858CA18C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e 26">
            <a:extLst>
              <a:ext uri="{FF2B5EF4-FFF2-40B4-BE49-F238E27FC236}">
                <a16:creationId xmlns:a16="http://schemas.microsoft.com/office/drawing/2014/main" id="{C8776AB1-E9AD-2F7A-EEB3-E473A715DF03}"/>
              </a:ext>
            </a:extLst>
          </p:cNvPr>
          <p:cNvGrpSpPr/>
          <p:nvPr/>
        </p:nvGrpSpPr>
        <p:grpSpPr>
          <a:xfrm>
            <a:off x="363415" y="135811"/>
            <a:ext cx="11465169" cy="6125458"/>
            <a:chOff x="623352" y="-37809"/>
            <a:chExt cx="11465169" cy="6125458"/>
          </a:xfrm>
        </p:grpSpPr>
        <p:sp>
          <p:nvSpPr>
            <p:cNvPr id="19" name="Flèche : haut 18">
              <a:extLst>
                <a:ext uri="{FF2B5EF4-FFF2-40B4-BE49-F238E27FC236}">
                  <a16:creationId xmlns:a16="http://schemas.microsoft.com/office/drawing/2014/main" id="{43BA8E31-8BDA-5555-1C52-82D44FB1989D}"/>
                </a:ext>
              </a:extLst>
            </p:cNvPr>
            <p:cNvSpPr/>
            <p:nvPr/>
          </p:nvSpPr>
          <p:spPr>
            <a:xfrm>
              <a:off x="8780745" y="4997885"/>
              <a:ext cx="400833" cy="1089764"/>
            </a:xfrm>
            <a:prstGeom prst="upArrow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9A8DE291-8C68-F460-9C7F-A1093AA57E9F}"/>
                </a:ext>
              </a:extLst>
            </p:cNvPr>
            <p:cNvSpPr txBox="1"/>
            <p:nvPr/>
          </p:nvSpPr>
          <p:spPr>
            <a:xfrm>
              <a:off x="3670783" y="-37809"/>
              <a:ext cx="6093912" cy="36933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67500" lnSpcReduction="20000"/>
            </a:bodyPr>
            <a:lstStyle>
              <a:lvl1pPr>
                <a:lnSpc>
                  <a:spcPct val="90000"/>
                </a:lnSpc>
                <a:spcBef>
                  <a:spcPct val="0"/>
                </a:spcBef>
                <a:buNone/>
                <a:defRPr sz="2800" b="1">
                  <a:solidFill>
                    <a:srgbClr val="003C43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/>
                <a:t>EU-COVAT-1_AGED trial data </a:t>
              </a:r>
              <a:r>
                <a:rPr lang="en-US" err="1"/>
                <a:t>HeathDCAT</a:t>
              </a:r>
              <a:r>
                <a:rPr lang="en-US"/>
                <a:t>-AP FAIRness score</a:t>
              </a:r>
            </a:p>
          </p:txBody>
        </p:sp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A1B31022-DC67-523F-471A-7AF792441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4609" y="1250066"/>
              <a:ext cx="6093912" cy="3936542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6A763FEB-B548-D08C-18FF-965DF2B0B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4445" y="346002"/>
              <a:ext cx="4965153" cy="5615926"/>
            </a:xfrm>
            <a:prstGeom prst="rect">
              <a:avLst/>
            </a:prstGeom>
          </p:spPr>
        </p:pic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2E9A2A8B-BCF5-5BCE-89D6-B60FABD2837A}"/>
                </a:ext>
              </a:extLst>
            </p:cNvPr>
            <p:cNvGrpSpPr/>
            <p:nvPr/>
          </p:nvGrpSpPr>
          <p:grpSpPr>
            <a:xfrm>
              <a:off x="623352" y="2153746"/>
              <a:ext cx="5403199" cy="3707998"/>
              <a:chOff x="44624" y="2001411"/>
              <a:chExt cx="5117388" cy="3398908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F39446FD-1757-EAC7-9BA0-BB048880592B}"/>
                  </a:ext>
                </a:extLst>
              </p:cNvPr>
              <p:cNvSpPr txBox="1"/>
              <p:nvPr/>
            </p:nvSpPr>
            <p:spPr>
              <a:xfrm>
                <a:off x="2078189" y="2001411"/>
                <a:ext cx="1302327" cy="2923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300" b="1" i="0">
                    <a:solidFill>
                      <a:srgbClr val="333333"/>
                    </a:solidFill>
                    <a:effectLst/>
                    <a:latin typeface="Lato" panose="020F0502020204030203" pitchFamily="34" charset="0"/>
                  </a:rPr>
                  <a:t>Findability</a:t>
                </a:r>
                <a:endParaRPr lang="en-US" sz="1300"/>
              </a:p>
            </p:txBody>
          </p:sp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3D7D4E50-40FD-C0F7-F0F6-BECDD82975F0}"/>
                  </a:ext>
                </a:extLst>
              </p:cNvPr>
              <p:cNvSpPr txBox="1"/>
              <p:nvPr/>
            </p:nvSpPr>
            <p:spPr>
              <a:xfrm>
                <a:off x="3933576" y="3308552"/>
                <a:ext cx="1228436" cy="2923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de-DE"/>
                </a:defPPr>
                <a:lvl1pPr>
                  <a:defRPr sz="1300" b="1" i="0">
                    <a:solidFill>
                      <a:srgbClr val="333333"/>
                    </a:solidFill>
                    <a:effectLst/>
                    <a:latin typeface="Lato" panose="020F0502020204030203" pitchFamily="34" charset="0"/>
                  </a:defRPr>
                </a:lvl1pPr>
              </a:lstStyle>
              <a:p>
                <a:r>
                  <a:rPr lang="en-US"/>
                  <a:t>Accessibility</a:t>
                </a:r>
              </a:p>
            </p:txBody>
          </p:sp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78E97ABE-6BF4-7E25-A034-B8200E39C8C8}"/>
                  </a:ext>
                </a:extLst>
              </p:cNvPr>
              <p:cNvSpPr txBox="1"/>
              <p:nvPr/>
            </p:nvSpPr>
            <p:spPr>
              <a:xfrm>
                <a:off x="3410217" y="5107931"/>
                <a:ext cx="1607127" cy="2923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de-DE"/>
                </a:defPPr>
                <a:lvl1pPr>
                  <a:defRPr sz="1300" b="1" i="0">
                    <a:solidFill>
                      <a:srgbClr val="333333"/>
                    </a:solidFill>
                    <a:effectLst/>
                    <a:latin typeface="Lato" panose="020F0502020204030203" pitchFamily="34" charset="0"/>
                  </a:defRPr>
                </a:lvl1pPr>
              </a:lstStyle>
              <a:p>
                <a:r>
                  <a:rPr lang="en-US"/>
                  <a:t>Interoperable</a:t>
                </a:r>
              </a:p>
            </p:txBody>
          </p:sp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FB0B341C-6BE5-803A-0361-97F8F0879CA7}"/>
                  </a:ext>
                </a:extLst>
              </p:cNvPr>
              <p:cNvSpPr txBox="1"/>
              <p:nvPr/>
            </p:nvSpPr>
            <p:spPr>
              <a:xfrm>
                <a:off x="922078" y="5087188"/>
                <a:ext cx="1477818" cy="2923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de-DE"/>
                </a:defPPr>
                <a:lvl1pPr>
                  <a:defRPr sz="1300" b="1" i="0">
                    <a:solidFill>
                      <a:srgbClr val="333333"/>
                    </a:solidFill>
                    <a:effectLst/>
                    <a:latin typeface="Lato" panose="020F0502020204030203" pitchFamily="34" charset="0"/>
                  </a:defRPr>
                </a:lvl1pPr>
              </a:lstStyle>
              <a:p>
                <a:r>
                  <a:rPr lang="en-US"/>
                  <a:t>Reusable</a:t>
                </a:r>
              </a:p>
            </p:txBody>
          </p:sp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D30CE538-9A55-493B-71B9-1F778BFD1C62}"/>
                  </a:ext>
                </a:extLst>
              </p:cNvPr>
              <p:cNvSpPr txBox="1"/>
              <p:nvPr/>
            </p:nvSpPr>
            <p:spPr>
              <a:xfrm>
                <a:off x="44624" y="3329772"/>
                <a:ext cx="1754908" cy="2923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de-DE"/>
                </a:defPPr>
                <a:lvl1pPr>
                  <a:defRPr sz="1300" b="1" i="0">
                    <a:solidFill>
                      <a:srgbClr val="333333"/>
                    </a:solidFill>
                    <a:effectLst/>
                    <a:latin typeface="Lato" panose="020F0502020204030203" pitchFamily="34" charset="0"/>
                  </a:defRPr>
                </a:lvl1pPr>
              </a:lstStyle>
              <a:p>
                <a:r>
                  <a:rPr lang="en-US"/>
                  <a:t>Contextuality</a:t>
                </a: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D3E48AC-0F12-321B-D89E-FE7E30AE1974}"/>
              </a:ext>
            </a:extLst>
          </p:cNvPr>
          <p:cNvSpPr txBox="1"/>
          <p:nvPr/>
        </p:nvSpPr>
        <p:spPr>
          <a:xfrm>
            <a:off x="694098" y="6261980"/>
            <a:ext cx="3950328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FAIR Data Point </a:t>
            </a:r>
            <a:endParaRPr lang="en-US" sz="1600">
              <a:solidFill>
                <a:srgbClr val="0070C0"/>
              </a:solidFill>
              <a:ea typeface="Source Sans Pro Ligh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F1E1F0-1190-ACD7-2EC7-567DEDD0F686}"/>
              </a:ext>
            </a:extLst>
          </p:cNvPr>
          <p:cNvSpPr txBox="1"/>
          <p:nvPr/>
        </p:nvSpPr>
        <p:spPr>
          <a:xfrm>
            <a:off x="3742099" y="6246890"/>
            <a:ext cx="431246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>
                <a:ea typeface="+mn-lt"/>
                <a:cs typeface="+mn-lt"/>
                <a:hlinkClick r:id="rId5"/>
              </a:rPr>
              <a:t>EHDS data catalog</a:t>
            </a:r>
            <a:endParaRPr lang="en-US" b="1">
              <a:ea typeface="Source Sans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405092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e 50">
            <a:extLst>
              <a:ext uri="{FF2B5EF4-FFF2-40B4-BE49-F238E27FC236}">
                <a16:creationId xmlns:a16="http://schemas.microsoft.com/office/drawing/2014/main" id="{3292F1EF-B8FC-5985-A1E3-534E846FD263}"/>
              </a:ext>
            </a:extLst>
          </p:cNvPr>
          <p:cNvGrpSpPr/>
          <p:nvPr/>
        </p:nvGrpSpPr>
        <p:grpSpPr>
          <a:xfrm>
            <a:off x="696960" y="907624"/>
            <a:ext cx="10578624" cy="3889981"/>
            <a:chOff x="806688" y="1593424"/>
            <a:chExt cx="10578624" cy="3889981"/>
          </a:xfrm>
        </p:grpSpPr>
        <p:grpSp>
          <p:nvGrpSpPr>
            <p:cNvPr id="5" name="Group">
              <a:extLst>
                <a:ext uri="{FF2B5EF4-FFF2-40B4-BE49-F238E27FC236}">
                  <a16:creationId xmlns:a16="http://schemas.microsoft.com/office/drawing/2014/main" id="{08F590EC-9E95-0B46-6D4E-8533B175EA73}"/>
                </a:ext>
              </a:extLst>
            </p:cNvPr>
            <p:cNvGrpSpPr/>
            <p:nvPr/>
          </p:nvGrpSpPr>
          <p:grpSpPr>
            <a:xfrm>
              <a:off x="851786" y="1593424"/>
              <a:ext cx="1442443" cy="525546"/>
              <a:chOff x="0" y="0"/>
              <a:chExt cx="2884884" cy="1051091"/>
            </a:xfrm>
            <a:solidFill>
              <a:srgbClr val="2683C6"/>
            </a:solidFill>
          </p:grpSpPr>
          <p:sp>
            <p:nvSpPr>
              <p:cNvPr id="49" name="Shape">
                <a:extLst>
                  <a:ext uri="{FF2B5EF4-FFF2-40B4-BE49-F238E27FC236}">
                    <a16:creationId xmlns:a16="http://schemas.microsoft.com/office/drawing/2014/main" id="{961BC664-3FD4-33BC-BDF0-156D98FE9DC3}"/>
                  </a:ext>
                </a:extLst>
              </p:cNvPr>
              <p:cNvSpPr/>
              <p:nvPr/>
            </p:nvSpPr>
            <p:spPr>
              <a:xfrm>
                <a:off x="-1" y="392555"/>
                <a:ext cx="2884886" cy="2662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4" extrusionOk="0">
                    <a:moveTo>
                      <a:pt x="16831" y="27"/>
                    </a:moveTo>
                    <a:cubicBezTo>
                      <a:pt x="16796" y="82"/>
                      <a:pt x="16764" y="222"/>
                      <a:pt x="16736" y="443"/>
                    </a:cubicBezTo>
                    <a:cubicBezTo>
                      <a:pt x="16682" y="861"/>
                      <a:pt x="16649" y="1526"/>
                      <a:pt x="16649" y="2233"/>
                    </a:cubicBezTo>
                    <a:lnTo>
                      <a:pt x="16649" y="5589"/>
                    </a:lnTo>
                    <a:lnTo>
                      <a:pt x="2357" y="5589"/>
                    </a:lnTo>
                    <a:cubicBezTo>
                      <a:pt x="2253" y="5589"/>
                      <a:pt x="2170" y="5592"/>
                      <a:pt x="2102" y="5633"/>
                    </a:cubicBezTo>
                    <a:cubicBezTo>
                      <a:pt x="2034" y="5675"/>
                      <a:pt x="1982" y="5755"/>
                      <a:pt x="1941" y="5909"/>
                    </a:cubicBezTo>
                    <a:cubicBezTo>
                      <a:pt x="1808" y="6426"/>
                      <a:pt x="1707" y="7568"/>
                      <a:pt x="1658" y="8978"/>
                    </a:cubicBezTo>
                    <a:cubicBezTo>
                      <a:pt x="1639" y="9530"/>
                      <a:pt x="1629" y="10114"/>
                      <a:pt x="1629" y="10704"/>
                    </a:cubicBezTo>
                    <a:cubicBezTo>
                      <a:pt x="1628" y="11304"/>
                      <a:pt x="1639" y="11900"/>
                      <a:pt x="1658" y="12462"/>
                    </a:cubicBezTo>
                    <a:cubicBezTo>
                      <a:pt x="1707" y="13871"/>
                      <a:pt x="1808" y="15014"/>
                      <a:pt x="1941" y="15531"/>
                    </a:cubicBezTo>
                    <a:cubicBezTo>
                      <a:pt x="1982" y="15685"/>
                      <a:pt x="2034" y="15757"/>
                      <a:pt x="2102" y="15790"/>
                    </a:cubicBezTo>
                    <a:cubicBezTo>
                      <a:pt x="2170" y="15824"/>
                      <a:pt x="2253" y="15818"/>
                      <a:pt x="2357" y="15818"/>
                    </a:cubicBezTo>
                    <a:lnTo>
                      <a:pt x="16652" y="15818"/>
                    </a:lnTo>
                    <a:lnTo>
                      <a:pt x="16652" y="19335"/>
                    </a:lnTo>
                    <a:cubicBezTo>
                      <a:pt x="16653" y="20030"/>
                      <a:pt x="16684" y="20668"/>
                      <a:pt x="16739" y="21061"/>
                    </a:cubicBezTo>
                    <a:cubicBezTo>
                      <a:pt x="16797" y="21485"/>
                      <a:pt x="16873" y="21571"/>
                      <a:pt x="16938" y="21253"/>
                    </a:cubicBezTo>
                    <a:lnTo>
                      <a:pt x="18587" y="12526"/>
                    </a:lnTo>
                    <a:cubicBezTo>
                      <a:pt x="18652" y="12171"/>
                      <a:pt x="18693" y="11481"/>
                      <a:pt x="18694" y="10704"/>
                    </a:cubicBezTo>
                    <a:cubicBezTo>
                      <a:pt x="18694" y="9916"/>
                      <a:pt x="18653" y="9210"/>
                      <a:pt x="18587" y="8850"/>
                    </a:cubicBezTo>
                    <a:lnTo>
                      <a:pt x="16935" y="123"/>
                    </a:lnTo>
                    <a:cubicBezTo>
                      <a:pt x="16901" y="4"/>
                      <a:pt x="16866" y="-29"/>
                      <a:pt x="16831" y="27"/>
                    </a:cubicBezTo>
                    <a:close/>
                    <a:moveTo>
                      <a:pt x="514" y="5589"/>
                    </a:moveTo>
                    <a:cubicBezTo>
                      <a:pt x="452" y="5589"/>
                      <a:pt x="362" y="5688"/>
                      <a:pt x="312" y="5909"/>
                    </a:cubicBezTo>
                    <a:cubicBezTo>
                      <a:pt x="180" y="6426"/>
                      <a:pt x="79" y="7568"/>
                      <a:pt x="30" y="8978"/>
                    </a:cubicBezTo>
                    <a:cubicBezTo>
                      <a:pt x="11" y="9530"/>
                      <a:pt x="0" y="10114"/>
                      <a:pt x="0" y="10704"/>
                    </a:cubicBezTo>
                    <a:cubicBezTo>
                      <a:pt x="0" y="11304"/>
                      <a:pt x="10" y="11900"/>
                      <a:pt x="30" y="12462"/>
                    </a:cubicBezTo>
                    <a:cubicBezTo>
                      <a:pt x="79" y="13871"/>
                      <a:pt x="180" y="15014"/>
                      <a:pt x="312" y="15531"/>
                    </a:cubicBezTo>
                    <a:cubicBezTo>
                      <a:pt x="362" y="15751"/>
                      <a:pt x="452" y="15818"/>
                      <a:pt x="514" y="15818"/>
                    </a:cubicBezTo>
                    <a:cubicBezTo>
                      <a:pt x="577" y="15818"/>
                      <a:pt x="666" y="15751"/>
                      <a:pt x="716" y="15531"/>
                    </a:cubicBezTo>
                    <a:cubicBezTo>
                      <a:pt x="848" y="15014"/>
                      <a:pt x="952" y="13880"/>
                      <a:pt x="1002" y="12462"/>
                    </a:cubicBezTo>
                    <a:cubicBezTo>
                      <a:pt x="1021" y="11900"/>
                      <a:pt x="1031" y="11304"/>
                      <a:pt x="1031" y="10704"/>
                    </a:cubicBezTo>
                    <a:cubicBezTo>
                      <a:pt x="1031" y="10114"/>
                      <a:pt x="1021" y="9530"/>
                      <a:pt x="1002" y="8978"/>
                    </a:cubicBezTo>
                    <a:cubicBezTo>
                      <a:pt x="952" y="7560"/>
                      <a:pt x="848" y="6426"/>
                      <a:pt x="716" y="5909"/>
                    </a:cubicBezTo>
                    <a:cubicBezTo>
                      <a:pt x="666" y="5688"/>
                      <a:pt x="577" y="5589"/>
                      <a:pt x="514" y="5589"/>
                    </a:cubicBezTo>
                    <a:close/>
                    <a:moveTo>
                      <a:pt x="20283" y="5589"/>
                    </a:moveTo>
                    <a:cubicBezTo>
                      <a:pt x="20180" y="5589"/>
                      <a:pt x="20097" y="5592"/>
                      <a:pt x="20030" y="5633"/>
                    </a:cubicBezTo>
                    <a:cubicBezTo>
                      <a:pt x="19963" y="5675"/>
                      <a:pt x="19912" y="5755"/>
                      <a:pt x="19870" y="5909"/>
                    </a:cubicBezTo>
                    <a:cubicBezTo>
                      <a:pt x="19738" y="6426"/>
                      <a:pt x="19635" y="7560"/>
                      <a:pt x="19585" y="8978"/>
                    </a:cubicBezTo>
                    <a:cubicBezTo>
                      <a:pt x="19566" y="9530"/>
                      <a:pt x="19556" y="10114"/>
                      <a:pt x="19555" y="10704"/>
                    </a:cubicBezTo>
                    <a:cubicBezTo>
                      <a:pt x="19555" y="11304"/>
                      <a:pt x="19566" y="11900"/>
                      <a:pt x="19585" y="12462"/>
                    </a:cubicBezTo>
                    <a:cubicBezTo>
                      <a:pt x="19635" y="13880"/>
                      <a:pt x="19738" y="15014"/>
                      <a:pt x="19870" y="15531"/>
                    </a:cubicBezTo>
                    <a:cubicBezTo>
                      <a:pt x="19912" y="15685"/>
                      <a:pt x="19963" y="15757"/>
                      <a:pt x="20030" y="15790"/>
                    </a:cubicBezTo>
                    <a:cubicBezTo>
                      <a:pt x="20097" y="15824"/>
                      <a:pt x="20180" y="15818"/>
                      <a:pt x="20283" y="15818"/>
                    </a:cubicBezTo>
                    <a:lnTo>
                      <a:pt x="20875" y="15818"/>
                    </a:lnTo>
                    <a:cubicBezTo>
                      <a:pt x="20978" y="15818"/>
                      <a:pt x="21061" y="15824"/>
                      <a:pt x="21128" y="15790"/>
                    </a:cubicBezTo>
                    <a:cubicBezTo>
                      <a:pt x="21195" y="15757"/>
                      <a:pt x="21246" y="15685"/>
                      <a:pt x="21288" y="15531"/>
                    </a:cubicBezTo>
                    <a:cubicBezTo>
                      <a:pt x="21420" y="15014"/>
                      <a:pt x="21526" y="13898"/>
                      <a:pt x="21573" y="12462"/>
                    </a:cubicBezTo>
                    <a:cubicBezTo>
                      <a:pt x="21591" y="11897"/>
                      <a:pt x="21600" y="11302"/>
                      <a:pt x="21600" y="10704"/>
                    </a:cubicBezTo>
                    <a:cubicBezTo>
                      <a:pt x="21600" y="10116"/>
                      <a:pt x="21591" y="9532"/>
                      <a:pt x="21573" y="8978"/>
                    </a:cubicBezTo>
                    <a:cubicBezTo>
                      <a:pt x="21526" y="7541"/>
                      <a:pt x="21420" y="6426"/>
                      <a:pt x="21288" y="5909"/>
                    </a:cubicBezTo>
                    <a:cubicBezTo>
                      <a:pt x="21246" y="5755"/>
                      <a:pt x="21195" y="5675"/>
                      <a:pt x="21128" y="5633"/>
                    </a:cubicBezTo>
                    <a:cubicBezTo>
                      <a:pt x="21061" y="5592"/>
                      <a:pt x="20978" y="5589"/>
                      <a:pt x="20875" y="5589"/>
                    </a:cubicBezTo>
                    <a:lnTo>
                      <a:pt x="20283" y="558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59" tIns="22859" rIns="22859" bIns="22859" numCol="1" anchor="t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  <p:sp>
            <p:nvSpPr>
              <p:cNvPr id="50" name="Circle">
                <a:extLst>
                  <a:ext uri="{FF2B5EF4-FFF2-40B4-BE49-F238E27FC236}">
                    <a16:creationId xmlns:a16="http://schemas.microsoft.com/office/drawing/2014/main" id="{D22AEC14-F6A2-B833-A6D7-21A7C1B81449}"/>
                  </a:ext>
                </a:extLst>
              </p:cNvPr>
              <p:cNvSpPr/>
              <p:nvPr/>
            </p:nvSpPr>
            <p:spPr>
              <a:xfrm>
                <a:off x="444420" y="0"/>
                <a:ext cx="1051092" cy="105109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</p:grpSp>
        <p:grpSp>
          <p:nvGrpSpPr>
            <p:cNvPr id="6" name="Group">
              <a:extLst>
                <a:ext uri="{FF2B5EF4-FFF2-40B4-BE49-F238E27FC236}">
                  <a16:creationId xmlns:a16="http://schemas.microsoft.com/office/drawing/2014/main" id="{DAD04F45-CD3D-698E-B8AA-F456D24BCFDC}"/>
                </a:ext>
              </a:extLst>
            </p:cNvPr>
            <p:cNvGrpSpPr/>
            <p:nvPr/>
          </p:nvGrpSpPr>
          <p:grpSpPr>
            <a:xfrm>
              <a:off x="2366966" y="1593424"/>
              <a:ext cx="1442444" cy="525547"/>
              <a:chOff x="-1" y="0"/>
              <a:chExt cx="2884886" cy="1051092"/>
            </a:xfrm>
            <a:solidFill>
              <a:srgbClr val="0070C0"/>
            </a:solidFill>
          </p:grpSpPr>
          <p:sp>
            <p:nvSpPr>
              <p:cNvPr id="47" name="Shape">
                <a:extLst>
                  <a:ext uri="{FF2B5EF4-FFF2-40B4-BE49-F238E27FC236}">
                    <a16:creationId xmlns:a16="http://schemas.microsoft.com/office/drawing/2014/main" id="{DA84D61A-3C7E-C564-C621-4B0CC8AA523F}"/>
                  </a:ext>
                </a:extLst>
              </p:cNvPr>
              <p:cNvSpPr/>
              <p:nvPr/>
            </p:nvSpPr>
            <p:spPr>
              <a:xfrm>
                <a:off x="-1" y="440420"/>
                <a:ext cx="2884886" cy="2662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4" extrusionOk="0">
                    <a:moveTo>
                      <a:pt x="16831" y="27"/>
                    </a:moveTo>
                    <a:cubicBezTo>
                      <a:pt x="16796" y="82"/>
                      <a:pt x="16764" y="222"/>
                      <a:pt x="16736" y="443"/>
                    </a:cubicBezTo>
                    <a:cubicBezTo>
                      <a:pt x="16682" y="861"/>
                      <a:pt x="16649" y="1526"/>
                      <a:pt x="16649" y="2233"/>
                    </a:cubicBezTo>
                    <a:lnTo>
                      <a:pt x="16649" y="5589"/>
                    </a:lnTo>
                    <a:lnTo>
                      <a:pt x="2357" y="5589"/>
                    </a:lnTo>
                    <a:cubicBezTo>
                      <a:pt x="2253" y="5589"/>
                      <a:pt x="2170" y="5592"/>
                      <a:pt x="2102" y="5633"/>
                    </a:cubicBezTo>
                    <a:cubicBezTo>
                      <a:pt x="2034" y="5675"/>
                      <a:pt x="1982" y="5755"/>
                      <a:pt x="1941" y="5909"/>
                    </a:cubicBezTo>
                    <a:cubicBezTo>
                      <a:pt x="1808" y="6426"/>
                      <a:pt x="1707" y="7568"/>
                      <a:pt x="1658" y="8978"/>
                    </a:cubicBezTo>
                    <a:cubicBezTo>
                      <a:pt x="1639" y="9530"/>
                      <a:pt x="1629" y="10114"/>
                      <a:pt x="1629" y="10704"/>
                    </a:cubicBezTo>
                    <a:cubicBezTo>
                      <a:pt x="1628" y="11304"/>
                      <a:pt x="1639" y="11900"/>
                      <a:pt x="1658" y="12462"/>
                    </a:cubicBezTo>
                    <a:cubicBezTo>
                      <a:pt x="1707" y="13871"/>
                      <a:pt x="1808" y="15014"/>
                      <a:pt x="1941" y="15531"/>
                    </a:cubicBezTo>
                    <a:cubicBezTo>
                      <a:pt x="1982" y="15685"/>
                      <a:pt x="2034" y="15757"/>
                      <a:pt x="2102" y="15790"/>
                    </a:cubicBezTo>
                    <a:cubicBezTo>
                      <a:pt x="2170" y="15824"/>
                      <a:pt x="2253" y="15818"/>
                      <a:pt x="2357" y="15818"/>
                    </a:cubicBezTo>
                    <a:lnTo>
                      <a:pt x="16652" y="15818"/>
                    </a:lnTo>
                    <a:lnTo>
                      <a:pt x="16652" y="19335"/>
                    </a:lnTo>
                    <a:cubicBezTo>
                      <a:pt x="16653" y="20030"/>
                      <a:pt x="16684" y="20668"/>
                      <a:pt x="16739" y="21061"/>
                    </a:cubicBezTo>
                    <a:cubicBezTo>
                      <a:pt x="16797" y="21485"/>
                      <a:pt x="16873" y="21571"/>
                      <a:pt x="16938" y="21253"/>
                    </a:cubicBezTo>
                    <a:lnTo>
                      <a:pt x="18587" y="12526"/>
                    </a:lnTo>
                    <a:cubicBezTo>
                      <a:pt x="18652" y="12171"/>
                      <a:pt x="18693" y="11481"/>
                      <a:pt x="18694" y="10704"/>
                    </a:cubicBezTo>
                    <a:cubicBezTo>
                      <a:pt x="18694" y="9916"/>
                      <a:pt x="18653" y="9210"/>
                      <a:pt x="18587" y="8850"/>
                    </a:cubicBezTo>
                    <a:lnTo>
                      <a:pt x="16935" y="123"/>
                    </a:lnTo>
                    <a:cubicBezTo>
                      <a:pt x="16901" y="4"/>
                      <a:pt x="16866" y="-29"/>
                      <a:pt x="16831" y="27"/>
                    </a:cubicBezTo>
                    <a:close/>
                    <a:moveTo>
                      <a:pt x="514" y="5589"/>
                    </a:moveTo>
                    <a:cubicBezTo>
                      <a:pt x="452" y="5589"/>
                      <a:pt x="362" y="5688"/>
                      <a:pt x="312" y="5909"/>
                    </a:cubicBezTo>
                    <a:cubicBezTo>
                      <a:pt x="180" y="6426"/>
                      <a:pt x="79" y="7568"/>
                      <a:pt x="30" y="8978"/>
                    </a:cubicBezTo>
                    <a:cubicBezTo>
                      <a:pt x="11" y="9530"/>
                      <a:pt x="0" y="10114"/>
                      <a:pt x="0" y="10704"/>
                    </a:cubicBezTo>
                    <a:cubicBezTo>
                      <a:pt x="0" y="11304"/>
                      <a:pt x="10" y="11900"/>
                      <a:pt x="30" y="12462"/>
                    </a:cubicBezTo>
                    <a:cubicBezTo>
                      <a:pt x="79" y="13871"/>
                      <a:pt x="180" y="15014"/>
                      <a:pt x="312" y="15531"/>
                    </a:cubicBezTo>
                    <a:cubicBezTo>
                      <a:pt x="362" y="15751"/>
                      <a:pt x="452" y="15818"/>
                      <a:pt x="514" y="15818"/>
                    </a:cubicBezTo>
                    <a:cubicBezTo>
                      <a:pt x="577" y="15818"/>
                      <a:pt x="666" y="15751"/>
                      <a:pt x="716" y="15531"/>
                    </a:cubicBezTo>
                    <a:cubicBezTo>
                      <a:pt x="848" y="15014"/>
                      <a:pt x="952" y="13880"/>
                      <a:pt x="1002" y="12462"/>
                    </a:cubicBezTo>
                    <a:cubicBezTo>
                      <a:pt x="1021" y="11900"/>
                      <a:pt x="1031" y="11304"/>
                      <a:pt x="1031" y="10704"/>
                    </a:cubicBezTo>
                    <a:cubicBezTo>
                      <a:pt x="1031" y="10114"/>
                      <a:pt x="1021" y="9530"/>
                      <a:pt x="1002" y="8978"/>
                    </a:cubicBezTo>
                    <a:cubicBezTo>
                      <a:pt x="952" y="7560"/>
                      <a:pt x="848" y="6426"/>
                      <a:pt x="716" y="5909"/>
                    </a:cubicBezTo>
                    <a:cubicBezTo>
                      <a:pt x="666" y="5688"/>
                      <a:pt x="577" y="5589"/>
                      <a:pt x="514" y="5589"/>
                    </a:cubicBezTo>
                    <a:close/>
                    <a:moveTo>
                      <a:pt x="20283" y="5589"/>
                    </a:moveTo>
                    <a:cubicBezTo>
                      <a:pt x="20180" y="5589"/>
                      <a:pt x="20097" y="5592"/>
                      <a:pt x="20030" y="5633"/>
                    </a:cubicBezTo>
                    <a:cubicBezTo>
                      <a:pt x="19963" y="5675"/>
                      <a:pt x="19912" y="5755"/>
                      <a:pt x="19870" y="5909"/>
                    </a:cubicBezTo>
                    <a:cubicBezTo>
                      <a:pt x="19738" y="6426"/>
                      <a:pt x="19635" y="7560"/>
                      <a:pt x="19585" y="8978"/>
                    </a:cubicBezTo>
                    <a:cubicBezTo>
                      <a:pt x="19566" y="9530"/>
                      <a:pt x="19556" y="10114"/>
                      <a:pt x="19555" y="10704"/>
                    </a:cubicBezTo>
                    <a:cubicBezTo>
                      <a:pt x="19555" y="11304"/>
                      <a:pt x="19566" y="11900"/>
                      <a:pt x="19585" y="12462"/>
                    </a:cubicBezTo>
                    <a:cubicBezTo>
                      <a:pt x="19635" y="13880"/>
                      <a:pt x="19738" y="15014"/>
                      <a:pt x="19870" y="15531"/>
                    </a:cubicBezTo>
                    <a:cubicBezTo>
                      <a:pt x="19912" y="15685"/>
                      <a:pt x="19963" y="15757"/>
                      <a:pt x="20030" y="15790"/>
                    </a:cubicBezTo>
                    <a:cubicBezTo>
                      <a:pt x="20097" y="15824"/>
                      <a:pt x="20180" y="15818"/>
                      <a:pt x="20283" y="15818"/>
                    </a:cubicBezTo>
                    <a:lnTo>
                      <a:pt x="20875" y="15818"/>
                    </a:lnTo>
                    <a:cubicBezTo>
                      <a:pt x="20978" y="15818"/>
                      <a:pt x="21061" y="15824"/>
                      <a:pt x="21128" y="15790"/>
                    </a:cubicBezTo>
                    <a:cubicBezTo>
                      <a:pt x="21195" y="15757"/>
                      <a:pt x="21246" y="15685"/>
                      <a:pt x="21288" y="15531"/>
                    </a:cubicBezTo>
                    <a:cubicBezTo>
                      <a:pt x="21420" y="15014"/>
                      <a:pt x="21526" y="13898"/>
                      <a:pt x="21573" y="12462"/>
                    </a:cubicBezTo>
                    <a:cubicBezTo>
                      <a:pt x="21591" y="11897"/>
                      <a:pt x="21600" y="11302"/>
                      <a:pt x="21600" y="10704"/>
                    </a:cubicBezTo>
                    <a:cubicBezTo>
                      <a:pt x="21600" y="10116"/>
                      <a:pt x="21591" y="9532"/>
                      <a:pt x="21573" y="8978"/>
                    </a:cubicBezTo>
                    <a:cubicBezTo>
                      <a:pt x="21526" y="7541"/>
                      <a:pt x="21420" y="6426"/>
                      <a:pt x="21288" y="5909"/>
                    </a:cubicBezTo>
                    <a:cubicBezTo>
                      <a:pt x="21246" y="5755"/>
                      <a:pt x="21195" y="5675"/>
                      <a:pt x="21128" y="5633"/>
                    </a:cubicBezTo>
                    <a:cubicBezTo>
                      <a:pt x="21061" y="5592"/>
                      <a:pt x="20978" y="5589"/>
                      <a:pt x="20875" y="5589"/>
                    </a:cubicBezTo>
                    <a:lnTo>
                      <a:pt x="20283" y="5589"/>
                    </a:lnTo>
                    <a:close/>
                  </a:path>
                </a:pathLst>
              </a:cu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59" tIns="22859" rIns="22859" bIns="22859" numCol="1" anchor="t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  <p:sp>
            <p:nvSpPr>
              <p:cNvPr id="48" name="Circle">
                <a:extLst>
                  <a:ext uri="{FF2B5EF4-FFF2-40B4-BE49-F238E27FC236}">
                    <a16:creationId xmlns:a16="http://schemas.microsoft.com/office/drawing/2014/main" id="{1D563D35-DD52-22F3-1B2E-5C6340309220}"/>
                  </a:ext>
                </a:extLst>
              </p:cNvPr>
              <p:cNvSpPr/>
              <p:nvPr/>
            </p:nvSpPr>
            <p:spPr>
              <a:xfrm>
                <a:off x="444420" y="0"/>
                <a:ext cx="1051092" cy="1051092"/>
              </a:xfrm>
              <a:prstGeom prst="ellipse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</p:grpSp>
        <p:grpSp>
          <p:nvGrpSpPr>
            <p:cNvPr id="7" name="Group">
              <a:extLst>
                <a:ext uri="{FF2B5EF4-FFF2-40B4-BE49-F238E27FC236}">
                  <a16:creationId xmlns:a16="http://schemas.microsoft.com/office/drawing/2014/main" id="{2681A88F-066E-B8DB-D062-38141B0B5F4A}"/>
                </a:ext>
              </a:extLst>
            </p:cNvPr>
            <p:cNvGrpSpPr/>
            <p:nvPr/>
          </p:nvGrpSpPr>
          <p:grpSpPr>
            <a:xfrm>
              <a:off x="8427689" y="1593424"/>
              <a:ext cx="1442443" cy="525546"/>
              <a:chOff x="0" y="0"/>
              <a:chExt cx="2884884" cy="1051091"/>
            </a:xfrm>
            <a:solidFill>
              <a:srgbClr val="0070C0"/>
            </a:solidFill>
          </p:grpSpPr>
          <p:sp>
            <p:nvSpPr>
              <p:cNvPr id="45" name="Shape">
                <a:extLst>
                  <a:ext uri="{FF2B5EF4-FFF2-40B4-BE49-F238E27FC236}">
                    <a16:creationId xmlns:a16="http://schemas.microsoft.com/office/drawing/2014/main" id="{FE3BF83A-7095-CA7C-A86A-3A7C7560F012}"/>
                  </a:ext>
                </a:extLst>
              </p:cNvPr>
              <p:cNvSpPr/>
              <p:nvPr/>
            </p:nvSpPr>
            <p:spPr>
              <a:xfrm>
                <a:off x="-1" y="392555"/>
                <a:ext cx="2884886" cy="2662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4" extrusionOk="0">
                    <a:moveTo>
                      <a:pt x="16831" y="27"/>
                    </a:moveTo>
                    <a:cubicBezTo>
                      <a:pt x="16796" y="82"/>
                      <a:pt x="16764" y="222"/>
                      <a:pt x="16736" y="443"/>
                    </a:cubicBezTo>
                    <a:cubicBezTo>
                      <a:pt x="16682" y="861"/>
                      <a:pt x="16649" y="1526"/>
                      <a:pt x="16649" y="2233"/>
                    </a:cubicBezTo>
                    <a:lnTo>
                      <a:pt x="16649" y="5589"/>
                    </a:lnTo>
                    <a:lnTo>
                      <a:pt x="2357" y="5589"/>
                    </a:lnTo>
                    <a:cubicBezTo>
                      <a:pt x="2253" y="5589"/>
                      <a:pt x="2170" y="5592"/>
                      <a:pt x="2102" y="5633"/>
                    </a:cubicBezTo>
                    <a:cubicBezTo>
                      <a:pt x="2034" y="5675"/>
                      <a:pt x="1982" y="5755"/>
                      <a:pt x="1941" y="5909"/>
                    </a:cubicBezTo>
                    <a:cubicBezTo>
                      <a:pt x="1808" y="6426"/>
                      <a:pt x="1707" y="7568"/>
                      <a:pt x="1658" y="8978"/>
                    </a:cubicBezTo>
                    <a:cubicBezTo>
                      <a:pt x="1639" y="9530"/>
                      <a:pt x="1629" y="10114"/>
                      <a:pt x="1629" y="10704"/>
                    </a:cubicBezTo>
                    <a:cubicBezTo>
                      <a:pt x="1628" y="11304"/>
                      <a:pt x="1639" y="11900"/>
                      <a:pt x="1658" y="12462"/>
                    </a:cubicBezTo>
                    <a:cubicBezTo>
                      <a:pt x="1707" y="13871"/>
                      <a:pt x="1808" y="15014"/>
                      <a:pt x="1941" y="15531"/>
                    </a:cubicBezTo>
                    <a:cubicBezTo>
                      <a:pt x="1982" y="15685"/>
                      <a:pt x="2034" y="15757"/>
                      <a:pt x="2102" y="15790"/>
                    </a:cubicBezTo>
                    <a:cubicBezTo>
                      <a:pt x="2170" y="15824"/>
                      <a:pt x="2253" y="15818"/>
                      <a:pt x="2357" y="15818"/>
                    </a:cubicBezTo>
                    <a:lnTo>
                      <a:pt x="16652" y="15818"/>
                    </a:lnTo>
                    <a:lnTo>
                      <a:pt x="16652" y="19335"/>
                    </a:lnTo>
                    <a:cubicBezTo>
                      <a:pt x="16653" y="20030"/>
                      <a:pt x="16684" y="20668"/>
                      <a:pt x="16739" y="21061"/>
                    </a:cubicBezTo>
                    <a:cubicBezTo>
                      <a:pt x="16797" y="21485"/>
                      <a:pt x="16873" y="21571"/>
                      <a:pt x="16938" y="21253"/>
                    </a:cubicBezTo>
                    <a:lnTo>
                      <a:pt x="18587" y="12526"/>
                    </a:lnTo>
                    <a:cubicBezTo>
                      <a:pt x="18652" y="12171"/>
                      <a:pt x="18693" y="11481"/>
                      <a:pt x="18694" y="10704"/>
                    </a:cubicBezTo>
                    <a:cubicBezTo>
                      <a:pt x="18694" y="9916"/>
                      <a:pt x="18653" y="9210"/>
                      <a:pt x="18587" y="8850"/>
                    </a:cubicBezTo>
                    <a:lnTo>
                      <a:pt x="16935" y="123"/>
                    </a:lnTo>
                    <a:cubicBezTo>
                      <a:pt x="16901" y="4"/>
                      <a:pt x="16866" y="-29"/>
                      <a:pt x="16831" y="27"/>
                    </a:cubicBezTo>
                    <a:close/>
                    <a:moveTo>
                      <a:pt x="514" y="5589"/>
                    </a:moveTo>
                    <a:cubicBezTo>
                      <a:pt x="452" y="5589"/>
                      <a:pt x="362" y="5688"/>
                      <a:pt x="312" y="5909"/>
                    </a:cubicBezTo>
                    <a:cubicBezTo>
                      <a:pt x="180" y="6426"/>
                      <a:pt x="79" y="7568"/>
                      <a:pt x="30" y="8978"/>
                    </a:cubicBezTo>
                    <a:cubicBezTo>
                      <a:pt x="11" y="9530"/>
                      <a:pt x="0" y="10114"/>
                      <a:pt x="0" y="10704"/>
                    </a:cubicBezTo>
                    <a:cubicBezTo>
                      <a:pt x="0" y="11304"/>
                      <a:pt x="10" y="11900"/>
                      <a:pt x="30" y="12462"/>
                    </a:cubicBezTo>
                    <a:cubicBezTo>
                      <a:pt x="79" y="13871"/>
                      <a:pt x="180" y="15014"/>
                      <a:pt x="312" y="15531"/>
                    </a:cubicBezTo>
                    <a:cubicBezTo>
                      <a:pt x="362" y="15751"/>
                      <a:pt x="452" y="15818"/>
                      <a:pt x="514" y="15818"/>
                    </a:cubicBezTo>
                    <a:cubicBezTo>
                      <a:pt x="577" y="15818"/>
                      <a:pt x="666" y="15751"/>
                      <a:pt x="716" y="15531"/>
                    </a:cubicBezTo>
                    <a:cubicBezTo>
                      <a:pt x="848" y="15014"/>
                      <a:pt x="952" y="13880"/>
                      <a:pt x="1002" y="12462"/>
                    </a:cubicBezTo>
                    <a:cubicBezTo>
                      <a:pt x="1021" y="11900"/>
                      <a:pt x="1031" y="11304"/>
                      <a:pt x="1031" y="10704"/>
                    </a:cubicBezTo>
                    <a:cubicBezTo>
                      <a:pt x="1031" y="10114"/>
                      <a:pt x="1021" y="9530"/>
                      <a:pt x="1002" y="8978"/>
                    </a:cubicBezTo>
                    <a:cubicBezTo>
                      <a:pt x="952" y="7560"/>
                      <a:pt x="848" y="6426"/>
                      <a:pt x="716" y="5909"/>
                    </a:cubicBezTo>
                    <a:cubicBezTo>
                      <a:pt x="666" y="5688"/>
                      <a:pt x="577" y="5589"/>
                      <a:pt x="514" y="5589"/>
                    </a:cubicBezTo>
                    <a:close/>
                    <a:moveTo>
                      <a:pt x="20283" y="5589"/>
                    </a:moveTo>
                    <a:cubicBezTo>
                      <a:pt x="20180" y="5589"/>
                      <a:pt x="20097" y="5592"/>
                      <a:pt x="20030" y="5633"/>
                    </a:cubicBezTo>
                    <a:cubicBezTo>
                      <a:pt x="19963" y="5675"/>
                      <a:pt x="19912" y="5755"/>
                      <a:pt x="19870" y="5909"/>
                    </a:cubicBezTo>
                    <a:cubicBezTo>
                      <a:pt x="19738" y="6426"/>
                      <a:pt x="19635" y="7560"/>
                      <a:pt x="19585" y="8978"/>
                    </a:cubicBezTo>
                    <a:cubicBezTo>
                      <a:pt x="19566" y="9530"/>
                      <a:pt x="19556" y="10114"/>
                      <a:pt x="19555" y="10704"/>
                    </a:cubicBezTo>
                    <a:cubicBezTo>
                      <a:pt x="19555" y="11304"/>
                      <a:pt x="19566" y="11900"/>
                      <a:pt x="19585" y="12462"/>
                    </a:cubicBezTo>
                    <a:cubicBezTo>
                      <a:pt x="19635" y="13880"/>
                      <a:pt x="19738" y="15014"/>
                      <a:pt x="19870" y="15531"/>
                    </a:cubicBezTo>
                    <a:cubicBezTo>
                      <a:pt x="19912" y="15685"/>
                      <a:pt x="19963" y="15757"/>
                      <a:pt x="20030" y="15790"/>
                    </a:cubicBezTo>
                    <a:cubicBezTo>
                      <a:pt x="20097" y="15824"/>
                      <a:pt x="20180" y="15818"/>
                      <a:pt x="20283" y="15818"/>
                    </a:cubicBezTo>
                    <a:lnTo>
                      <a:pt x="20875" y="15818"/>
                    </a:lnTo>
                    <a:cubicBezTo>
                      <a:pt x="20978" y="15818"/>
                      <a:pt x="21061" y="15824"/>
                      <a:pt x="21128" y="15790"/>
                    </a:cubicBezTo>
                    <a:cubicBezTo>
                      <a:pt x="21195" y="15757"/>
                      <a:pt x="21246" y="15685"/>
                      <a:pt x="21288" y="15531"/>
                    </a:cubicBezTo>
                    <a:cubicBezTo>
                      <a:pt x="21420" y="15014"/>
                      <a:pt x="21526" y="13898"/>
                      <a:pt x="21573" y="12462"/>
                    </a:cubicBezTo>
                    <a:cubicBezTo>
                      <a:pt x="21591" y="11897"/>
                      <a:pt x="21600" y="11302"/>
                      <a:pt x="21600" y="10704"/>
                    </a:cubicBezTo>
                    <a:cubicBezTo>
                      <a:pt x="21600" y="10116"/>
                      <a:pt x="21591" y="9532"/>
                      <a:pt x="21573" y="8978"/>
                    </a:cubicBezTo>
                    <a:cubicBezTo>
                      <a:pt x="21526" y="7541"/>
                      <a:pt x="21420" y="6426"/>
                      <a:pt x="21288" y="5909"/>
                    </a:cubicBezTo>
                    <a:cubicBezTo>
                      <a:pt x="21246" y="5755"/>
                      <a:pt x="21195" y="5675"/>
                      <a:pt x="21128" y="5633"/>
                    </a:cubicBezTo>
                    <a:cubicBezTo>
                      <a:pt x="21061" y="5592"/>
                      <a:pt x="20978" y="5589"/>
                      <a:pt x="20875" y="5589"/>
                    </a:cubicBezTo>
                    <a:lnTo>
                      <a:pt x="20283" y="5589"/>
                    </a:lnTo>
                    <a:close/>
                  </a:path>
                </a:pathLst>
              </a:cu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59" tIns="22859" rIns="22859" bIns="22859" numCol="1" anchor="t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  <p:sp>
            <p:nvSpPr>
              <p:cNvPr id="46" name="Circle">
                <a:extLst>
                  <a:ext uri="{FF2B5EF4-FFF2-40B4-BE49-F238E27FC236}">
                    <a16:creationId xmlns:a16="http://schemas.microsoft.com/office/drawing/2014/main" id="{C0F46A16-7096-7A7A-B460-4BAFB9918EF2}"/>
                  </a:ext>
                </a:extLst>
              </p:cNvPr>
              <p:cNvSpPr/>
              <p:nvPr/>
            </p:nvSpPr>
            <p:spPr>
              <a:xfrm>
                <a:off x="444420" y="0"/>
                <a:ext cx="1051092" cy="1051092"/>
              </a:xfrm>
              <a:prstGeom prst="ellipse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</p:grpSp>
        <p:grpSp>
          <p:nvGrpSpPr>
            <p:cNvPr id="8" name="Group">
              <a:extLst>
                <a:ext uri="{FF2B5EF4-FFF2-40B4-BE49-F238E27FC236}">
                  <a16:creationId xmlns:a16="http://schemas.microsoft.com/office/drawing/2014/main" id="{0A41A24B-3096-EF97-9603-44D3EE47EC38}"/>
                </a:ext>
              </a:extLst>
            </p:cNvPr>
            <p:cNvGrpSpPr/>
            <p:nvPr/>
          </p:nvGrpSpPr>
          <p:grpSpPr>
            <a:xfrm>
              <a:off x="9942869" y="1593424"/>
              <a:ext cx="1442443" cy="525546"/>
              <a:chOff x="0" y="0"/>
              <a:chExt cx="2884884" cy="1051091"/>
            </a:xfrm>
            <a:solidFill>
              <a:srgbClr val="00CC99"/>
            </a:solidFill>
          </p:grpSpPr>
          <p:sp>
            <p:nvSpPr>
              <p:cNvPr id="43" name="Shape">
                <a:extLst>
                  <a:ext uri="{FF2B5EF4-FFF2-40B4-BE49-F238E27FC236}">
                    <a16:creationId xmlns:a16="http://schemas.microsoft.com/office/drawing/2014/main" id="{E697585F-ADA1-334F-DD5A-F87F4CA472F9}"/>
                  </a:ext>
                </a:extLst>
              </p:cNvPr>
              <p:cNvSpPr/>
              <p:nvPr/>
            </p:nvSpPr>
            <p:spPr>
              <a:xfrm>
                <a:off x="-1" y="392555"/>
                <a:ext cx="2884886" cy="2662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4" extrusionOk="0">
                    <a:moveTo>
                      <a:pt x="16831" y="27"/>
                    </a:moveTo>
                    <a:cubicBezTo>
                      <a:pt x="16796" y="82"/>
                      <a:pt x="16764" y="222"/>
                      <a:pt x="16736" y="443"/>
                    </a:cubicBezTo>
                    <a:cubicBezTo>
                      <a:pt x="16682" y="861"/>
                      <a:pt x="16649" y="1526"/>
                      <a:pt x="16649" y="2233"/>
                    </a:cubicBezTo>
                    <a:lnTo>
                      <a:pt x="16649" y="5589"/>
                    </a:lnTo>
                    <a:lnTo>
                      <a:pt x="2357" y="5589"/>
                    </a:lnTo>
                    <a:cubicBezTo>
                      <a:pt x="2253" y="5589"/>
                      <a:pt x="2170" y="5592"/>
                      <a:pt x="2102" y="5633"/>
                    </a:cubicBezTo>
                    <a:cubicBezTo>
                      <a:pt x="2034" y="5675"/>
                      <a:pt x="1982" y="5755"/>
                      <a:pt x="1941" y="5909"/>
                    </a:cubicBezTo>
                    <a:cubicBezTo>
                      <a:pt x="1808" y="6426"/>
                      <a:pt x="1707" y="7568"/>
                      <a:pt x="1658" y="8978"/>
                    </a:cubicBezTo>
                    <a:cubicBezTo>
                      <a:pt x="1639" y="9530"/>
                      <a:pt x="1629" y="10114"/>
                      <a:pt x="1629" y="10704"/>
                    </a:cubicBezTo>
                    <a:cubicBezTo>
                      <a:pt x="1628" y="11304"/>
                      <a:pt x="1639" y="11900"/>
                      <a:pt x="1658" y="12462"/>
                    </a:cubicBezTo>
                    <a:cubicBezTo>
                      <a:pt x="1707" y="13871"/>
                      <a:pt x="1808" y="15014"/>
                      <a:pt x="1941" y="15531"/>
                    </a:cubicBezTo>
                    <a:cubicBezTo>
                      <a:pt x="1982" y="15685"/>
                      <a:pt x="2034" y="15757"/>
                      <a:pt x="2102" y="15790"/>
                    </a:cubicBezTo>
                    <a:cubicBezTo>
                      <a:pt x="2170" y="15824"/>
                      <a:pt x="2253" y="15818"/>
                      <a:pt x="2357" y="15818"/>
                    </a:cubicBezTo>
                    <a:lnTo>
                      <a:pt x="16652" y="15818"/>
                    </a:lnTo>
                    <a:lnTo>
                      <a:pt x="16652" y="19335"/>
                    </a:lnTo>
                    <a:cubicBezTo>
                      <a:pt x="16653" y="20030"/>
                      <a:pt x="16684" y="20668"/>
                      <a:pt x="16739" y="21061"/>
                    </a:cubicBezTo>
                    <a:cubicBezTo>
                      <a:pt x="16797" y="21485"/>
                      <a:pt x="16873" y="21571"/>
                      <a:pt x="16938" y="21253"/>
                    </a:cubicBezTo>
                    <a:lnTo>
                      <a:pt x="18587" y="12526"/>
                    </a:lnTo>
                    <a:cubicBezTo>
                      <a:pt x="18652" y="12171"/>
                      <a:pt x="18693" y="11481"/>
                      <a:pt x="18694" y="10704"/>
                    </a:cubicBezTo>
                    <a:cubicBezTo>
                      <a:pt x="18694" y="9916"/>
                      <a:pt x="18653" y="9210"/>
                      <a:pt x="18587" y="8850"/>
                    </a:cubicBezTo>
                    <a:lnTo>
                      <a:pt x="16935" y="123"/>
                    </a:lnTo>
                    <a:cubicBezTo>
                      <a:pt x="16901" y="4"/>
                      <a:pt x="16866" y="-29"/>
                      <a:pt x="16831" y="27"/>
                    </a:cubicBezTo>
                    <a:close/>
                    <a:moveTo>
                      <a:pt x="514" y="5589"/>
                    </a:moveTo>
                    <a:cubicBezTo>
                      <a:pt x="452" y="5589"/>
                      <a:pt x="362" y="5688"/>
                      <a:pt x="312" y="5909"/>
                    </a:cubicBezTo>
                    <a:cubicBezTo>
                      <a:pt x="180" y="6426"/>
                      <a:pt x="79" y="7568"/>
                      <a:pt x="30" y="8978"/>
                    </a:cubicBezTo>
                    <a:cubicBezTo>
                      <a:pt x="11" y="9530"/>
                      <a:pt x="0" y="10114"/>
                      <a:pt x="0" y="10704"/>
                    </a:cubicBezTo>
                    <a:cubicBezTo>
                      <a:pt x="0" y="11304"/>
                      <a:pt x="10" y="11900"/>
                      <a:pt x="30" y="12462"/>
                    </a:cubicBezTo>
                    <a:cubicBezTo>
                      <a:pt x="79" y="13871"/>
                      <a:pt x="180" y="15014"/>
                      <a:pt x="312" y="15531"/>
                    </a:cubicBezTo>
                    <a:cubicBezTo>
                      <a:pt x="362" y="15751"/>
                      <a:pt x="452" y="15818"/>
                      <a:pt x="514" y="15818"/>
                    </a:cubicBezTo>
                    <a:cubicBezTo>
                      <a:pt x="577" y="15818"/>
                      <a:pt x="666" y="15751"/>
                      <a:pt x="716" y="15531"/>
                    </a:cubicBezTo>
                    <a:cubicBezTo>
                      <a:pt x="848" y="15014"/>
                      <a:pt x="952" y="13880"/>
                      <a:pt x="1002" y="12462"/>
                    </a:cubicBezTo>
                    <a:cubicBezTo>
                      <a:pt x="1021" y="11900"/>
                      <a:pt x="1031" y="11304"/>
                      <a:pt x="1031" y="10704"/>
                    </a:cubicBezTo>
                    <a:cubicBezTo>
                      <a:pt x="1031" y="10114"/>
                      <a:pt x="1021" y="9530"/>
                      <a:pt x="1002" y="8978"/>
                    </a:cubicBezTo>
                    <a:cubicBezTo>
                      <a:pt x="952" y="7560"/>
                      <a:pt x="848" y="6426"/>
                      <a:pt x="716" y="5909"/>
                    </a:cubicBezTo>
                    <a:cubicBezTo>
                      <a:pt x="666" y="5688"/>
                      <a:pt x="577" y="5589"/>
                      <a:pt x="514" y="5589"/>
                    </a:cubicBezTo>
                    <a:close/>
                    <a:moveTo>
                      <a:pt x="20283" y="5589"/>
                    </a:moveTo>
                    <a:cubicBezTo>
                      <a:pt x="20180" y="5589"/>
                      <a:pt x="20097" y="5592"/>
                      <a:pt x="20030" y="5633"/>
                    </a:cubicBezTo>
                    <a:cubicBezTo>
                      <a:pt x="19963" y="5675"/>
                      <a:pt x="19912" y="5755"/>
                      <a:pt x="19870" y="5909"/>
                    </a:cubicBezTo>
                    <a:cubicBezTo>
                      <a:pt x="19738" y="6426"/>
                      <a:pt x="19635" y="7560"/>
                      <a:pt x="19585" y="8978"/>
                    </a:cubicBezTo>
                    <a:cubicBezTo>
                      <a:pt x="19566" y="9530"/>
                      <a:pt x="19556" y="10114"/>
                      <a:pt x="19555" y="10704"/>
                    </a:cubicBezTo>
                    <a:cubicBezTo>
                      <a:pt x="19555" y="11304"/>
                      <a:pt x="19566" y="11900"/>
                      <a:pt x="19585" y="12462"/>
                    </a:cubicBezTo>
                    <a:cubicBezTo>
                      <a:pt x="19635" y="13880"/>
                      <a:pt x="19738" y="15014"/>
                      <a:pt x="19870" y="15531"/>
                    </a:cubicBezTo>
                    <a:cubicBezTo>
                      <a:pt x="19912" y="15685"/>
                      <a:pt x="19963" y="15757"/>
                      <a:pt x="20030" y="15790"/>
                    </a:cubicBezTo>
                    <a:cubicBezTo>
                      <a:pt x="20097" y="15824"/>
                      <a:pt x="20180" y="15818"/>
                      <a:pt x="20283" y="15818"/>
                    </a:cubicBezTo>
                    <a:lnTo>
                      <a:pt x="20875" y="15818"/>
                    </a:lnTo>
                    <a:cubicBezTo>
                      <a:pt x="20978" y="15818"/>
                      <a:pt x="21061" y="15824"/>
                      <a:pt x="21128" y="15790"/>
                    </a:cubicBezTo>
                    <a:cubicBezTo>
                      <a:pt x="21195" y="15757"/>
                      <a:pt x="21246" y="15685"/>
                      <a:pt x="21288" y="15531"/>
                    </a:cubicBezTo>
                    <a:cubicBezTo>
                      <a:pt x="21420" y="15014"/>
                      <a:pt x="21526" y="13898"/>
                      <a:pt x="21573" y="12462"/>
                    </a:cubicBezTo>
                    <a:cubicBezTo>
                      <a:pt x="21591" y="11897"/>
                      <a:pt x="21600" y="11302"/>
                      <a:pt x="21600" y="10704"/>
                    </a:cubicBezTo>
                    <a:cubicBezTo>
                      <a:pt x="21600" y="10116"/>
                      <a:pt x="21591" y="9532"/>
                      <a:pt x="21573" y="8978"/>
                    </a:cubicBezTo>
                    <a:cubicBezTo>
                      <a:pt x="21526" y="7541"/>
                      <a:pt x="21420" y="6426"/>
                      <a:pt x="21288" y="5909"/>
                    </a:cubicBezTo>
                    <a:cubicBezTo>
                      <a:pt x="21246" y="5755"/>
                      <a:pt x="21195" y="5675"/>
                      <a:pt x="21128" y="5633"/>
                    </a:cubicBezTo>
                    <a:cubicBezTo>
                      <a:pt x="21061" y="5592"/>
                      <a:pt x="20978" y="5589"/>
                      <a:pt x="20875" y="5589"/>
                    </a:cubicBezTo>
                    <a:lnTo>
                      <a:pt x="20283" y="5589"/>
                    </a:lnTo>
                    <a:close/>
                  </a:path>
                </a:pathLst>
              </a:custGeom>
              <a:solidFill>
                <a:srgbClr val="339933"/>
              </a:solidFill>
              <a:ln w="12700" cap="flat">
                <a:solidFill>
                  <a:srgbClr val="75BDA7">
                    <a:lumMod val="75000"/>
                  </a:srgbClr>
                </a:solidFill>
                <a:miter lim="400000"/>
              </a:ln>
              <a:effectLst/>
            </p:spPr>
            <p:txBody>
              <a:bodyPr wrap="square" lIns="22859" tIns="22859" rIns="22859" bIns="22859" numCol="1" anchor="t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  <p:sp>
            <p:nvSpPr>
              <p:cNvPr id="44" name="Circle">
                <a:extLst>
                  <a:ext uri="{FF2B5EF4-FFF2-40B4-BE49-F238E27FC236}">
                    <a16:creationId xmlns:a16="http://schemas.microsoft.com/office/drawing/2014/main" id="{F3E4A802-1918-68A3-720D-1F50A0AEAC49}"/>
                  </a:ext>
                </a:extLst>
              </p:cNvPr>
              <p:cNvSpPr/>
              <p:nvPr/>
            </p:nvSpPr>
            <p:spPr>
              <a:xfrm>
                <a:off x="444420" y="0"/>
                <a:ext cx="1051092" cy="1051092"/>
              </a:xfrm>
              <a:prstGeom prst="ellipse">
                <a:avLst/>
              </a:prstGeom>
              <a:solidFill>
                <a:srgbClr val="75BDA7">
                  <a:lumMod val="75000"/>
                </a:srgbClr>
              </a:solidFill>
              <a:ln w="12700" cap="flat">
                <a:solidFill>
                  <a:srgbClr val="75BDA7">
                    <a:lumMod val="75000"/>
                  </a:srgbClr>
                </a:solidFill>
                <a:miter lim="400000"/>
              </a:ln>
              <a:effectLst/>
            </p:spPr>
            <p:txBody>
              <a:bodyPr wrap="square" lIns="22859" tIns="22859" rIns="22859" bIns="22859" numCol="1" anchor="t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</p:grpSp>
        <p:sp>
          <p:nvSpPr>
            <p:cNvPr id="9" name="Line">
              <a:extLst>
                <a:ext uri="{FF2B5EF4-FFF2-40B4-BE49-F238E27FC236}">
                  <a16:creationId xmlns:a16="http://schemas.microsoft.com/office/drawing/2014/main" id="{B3AD97D2-5369-2576-7670-F59BD7F0B5EE}"/>
                </a:ext>
              </a:extLst>
            </p:cNvPr>
            <p:cNvSpPr/>
            <p:nvPr/>
          </p:nvSpPr>
          <p:spPr>
            <a:xfrm>
              <a:off x="2342393" y="2166548"/>
              <a:ext cx="0" cy="2422443"/>
            </a:xfrm>
            <a:prstGeom prst="line">
              <a:avLst/>
            </a:prstGeom>
            <a:ln w="25400">
              <a:solidFill>
                <a:srgbClr val="0070C0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Venn diagram">
              <a:extLst>
                <a:ext uri="{FF2B5EF4-FFF2-40B4-BE49-F238E27FC236}">
                  <a16:creationId xmlns:a16="http://schemas.microsoft.com/office/drawing/2014/main" id="{94801D8A-A9B0-BB48-1327-01F09B78B0D8}"/>
                </a:ext>
              </a:extLst>
            </p:cNvPr>
            <p:cNvSpPr txBox="1"/>
            <p:nvPr/>
          </p:nvSpPr>
          <p:spPr>
            <a:xfrm>
              <a:off x="4079503" y="2182251"/>
              <a:ext cx="1048816" cy="6514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25400" tIns="25400" rIns="25400" bIns="25400">
              <a:sp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 sz="20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1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Barlow SemiBold"/>
                  <a:cs typeface="Arial" panose="020B0604020202020204" pitchFamily="34" charset="0"/>
                  <a:sym typeface="Barlow SemiBold"/>
                </a:rPr>
                <a:t>Consent for data sharing</a:t>
              </a:r>
            </a:p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 sz="20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pPr>
              <a:r>
                <a:rPr lang="en-US" sz="1300" b="1" kern="0" dirty="0">
                  <a:solidFill>
                    <a:prstClr val="white">
                      <a:lumMod val="10000"/>
                    </a:prstClr>
                  </a:solidFill>
                  <a:latin typeface="Arial" panose="020B0604020202020204" pitchFamily="34" charset="0"/>
                  <a:ea typeface="Barlow SemiBold"/>
                  <a:cs typeface="Arial" panose="020B0604020202020204" pitchFamily="34" charset="0"/>
                  <a:sym typeface="Barlow SemiBold"/>
                </a:rPr>
                <a:t>(Template)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1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Barlow SemiBold"/>
                  <a:cs typeface="Arial" panose="020B0604020202020204" pitchFamily="34" charset="0"/>
                  <a:sym typeface="Barlow SemiBold"/>
                </a:rPr>
                <a:t> </a:t>
              </a:r>
              <a:endParaRPr kumimoji="0" sz="13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Barlow SemiBold"/>
                <a:cs typeface="Arial" panose="020B0604020202020204" pitchFamily="34" charset="0"/>
                <a:sym typeface="Barlow SemiBold"/>
              </a:endParaRPr>
            </a:p>
          </p:txBody>
        </p:sp>
        <p:sp>
          <p:nvSpPr>
            <p:cNvPr id="11" name="Venn diagram">
              <a:extLst>
                <a:ext uri="{FF2B5EF4-FFF2-40B4-BE49-F238E27FC236}">
                  <a16:creationId xmlns:a16="http://schemas.microsoft.com/office/drawing/2014/main" id="{FC75864B-1D35-7289-B8AF-6B62A54ECFED}"/>
                </a:ext>
              </a:extLst>
            </p:cNvPr>
            <p:cNvSpPr txBox="1"/>
            <p:nvPr/>
          </p:nvSpPr>
          <p:spPr>
            <a:xfrm>
              <a:off x="2551411" y="2182251"/>
              <a:ext cx="1221536" cy="165173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25400" tIns="25400" rIns="25400" bIns="25400">
              <a:spAutoFit/>
            </a:bodyPr>
            <a:lstStyle>
              <a:lvl1pPr algn="l">
                <a:defRPr sz="20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pPr marL="0" marR="0" lvl="0" indent="0" algn="l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1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Barlow SemiBold"/>
                </a:rPr>
                <a:t>Data sharing prospectively planned, described within a designated section of the trial protocol</a:t>
              </a:r>
            </a:p>
          </p:txBody>
        </p:sp>
        <p:sp>
          <p:nvSpPr>
            <p:cNvPr id="12" name="Venn diagram">
              <a:extLst>
                <a:ext uri="{FF2B5EF4-FFF2-40B4-BE49-F238E27FC236}">
                  <a16:creationId xmlns:a16="http://schemas.microsoft.com/office/drawing/2014/main" id="{86E20F41-26F6-7A76-8DA1-85D17114FB3E}"/>
                </a:ext>
              </a:extLst>
            </p:cNvPr>
            <p:cNvSpPr txBox="1"/>
            <p:nvPr/>
          </p:nvSpPr>
          <p:spPr>
            <a:xfrm>
              <a:off x="7007922" y="2246366"/>
              <a:ext cx="1311692" cy="85151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25400" tIns="25400" rIns="25400" bIns="25400">
              <a:spAutoFit/>
            </a:bodyPr>
            <a:lstStyle>
              <a:lvl1pPr algn="l">
                <a:defRPr sz="20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pPr marL="0" marR="0" lvl="0" indent="0" algn="l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1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Barlow SemiBold"/>
                </a:rPr>
                <a:t>Promotion of Interoperability</a:t>
              </a:r>
            </a:p>
            <a:p>
              <a:pPr marL="0" marR="0" lvl="0" indent="0" algn="l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1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Barlow SemiBold"/>
                </a:rPr>
                <a:t>And metadata standards</a:t>
              </a:r>
            </a:p>
          </p:txBody>
        </p:sp>
        <p:sp>
          <p:nvSpPr>
            <p:cNvPr id="13" name="Venn diagram">
              <a:extLst>
                <a:ext uri="{FF2B5EF4-FFF2-40B4-BE49-F238E27FC236}">
                  <a16:creationId xmlns:a16="http://schemas.microsoft.com/office/drawing/2014/main" id="{FF0D1E0B-837D-E8FA-7652-ED36859E2054}"/>
                </a:ext>
              </a:extLst>
            </p:cNvPr>
            <p:cNvSpPr txBox="1"/>
            <p:nvPr/>
          </p:nvSpPr>
          <p:spPr>
            <a:xfrm>
              <a:off x="10165079" y="2213695"/>
              <a:ext cx="1202668" cy="85151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25400" tIns="25400" rIns="25400" bIns="25400">
              <a:spAutoFit/>
            </a:bodyPr>
            <a:lstStyle>
              <a:lvl1pPr algn="l">
                <a:defRPr sz="20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pPr marL="0" marR="0" lvl="0" indent="0" algn="l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1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Barlow SemiBold"/>
                </a:rPr>
                <a:t>Data management and repositories</a:t>
              </a:r>
            </a:p>
          </p:txBody>
        </p:sp>
        <p:sp>
          <p:nvSpPr>
            <p:cNvPr id="14" name="Venn diagram">
              <a:extLst>
                <a:ext uri="{FF2B5EF4-FFF2-40B4-BE49-F238E27FC236}">
                  <a16:creationId xmlns:a16="http://schemas.microsoft.com/office/drawing/2014/main" id="{CFE96AA8-5989-98E9-CC47-1213C4CC5A54}"/>
                </a:ext>
              </a:extLst>
            </p:cNvPr>
            <p:cNvSpPr txBox="1"/>
            <p:nvPr/>
          </p:nvSpPr>
          <p:spPr>
            <a:xfrm>
              <a:off x="5312984" y="2209206"/>
              <a:ext cx="1568520" cy="245195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25400" tIns="25400" rIns="25400" bIns="25400">
              <a:spAutoFit/>
            </a:bodyPr>
            <a:lstStyle>
              <a:lvl1pPr algn="l">
                <a:defRPr sz="20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pPr marL="0" marR="0" lvl="0" indent="0" algn="l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1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Barlow SemiBold"/>
                </a:rPr>
                <a:t>All the trial documents (e.g.  participants’ information leaflet, contracts, consent forms, ethical submission documents) written taking into account the planned data sharing strategy</a:t>
              </a:r>
              <a:endParaRPr kumimoji="0" sz="1300" b="1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10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Barlow SemiBold"/>
              </a:endParaRPr>
            </a:p>
          </p:txBody>
        </p:sp>
        <p:sp>
          <p:nvSpPr>
            <p:cNvPr id="15" name="Venn diagram">
              <a:extLst>
                <a:ext uri="{FF2B5EF4-FFF2-40B4-BE49-F238E27FC236}">
                  <a16:creationId xmlns:a16="http://schemas.microsoft.com/office/drawing/2014/main" id="{26EA733B-AC34-A1A5-EE4F-B6A99DFEA7E1}"/>
                </a:ext>
              </a:extLst>
            </p:cNvPr>
            <p:cNvSpPr txBox="1"/>
            <p:nvPr/>
          </p:nvSpPr>
          <p:spPr>
            <a:xfrm>
              <a:off x="1024248" y="2213695"/>
              <a:ext cx="1058383" cy="6514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25400" tIns="25400" rIns="25400" bIns="25400">
              <a:spAutoFit/>
            </a:bodyPr>
            <a:lstStyle>
              <a:lvl1pPr algn="l">
                <a:defRPr sz="20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pPr marL="0" marR="0" lvl="0" indent="0" algn="l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1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Barlow SemiBold"/>
                </a:rPr>
                <a:t>Making data sharing a reality</a:t>
              </a:r>
              <a:endParaRPr kumimoji="0" sz="13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Barlow SemiBold"/>
              </a:endParaRPr>
            </a:p>
          </p:txBody>
        </p:sp>
        <p:sp>
          <p:nvSpPr>
            <p:cNvPr id="16" name="Venn diagram">
              <a:extLst>
                <a:ext uri="{FF2B5EF4-FFF2-40B4-BE49-F238E27FC236}">
                  <a16:creationId xmlns:a16="http://schemas.microsoft.com/office/drawing/2014/main" id="{5F33A8AC-C584-4074-05E2-66FD070C2634}"/>
                </a:ext>
              </a:extLst>
            </p:cNvPr>
            <p:cNvSpPr txBox="1"/>
            <p:nvPr/>
          </p:nvSpPr>
          <p:spPr>
            <a:xfrm>
              <a:off x="8472467" y="2246902"/>
              <a:ext cx="1397666" cy="25135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25400" tIns="25400" rIns="25400" bIns="25400">
              <a:spAutoFit/>
            </a:bodyPr>
            <a:lstStyle>
              <a:lvl1pPr algn="l">
                <a:defRPr sz="20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pPr marL="0" marR="0" lvl="0" indent="0" algn="l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fr-FR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1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Barlow SemiBold"/>
                </a:rPr>
                <a:t>Anonymisation</a:t>
              </a:r>
              <a:endParaRPr kumimoji="0" sz="13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Barlow SemiBold"/>
              </a:endParaRPr>
            </a:p>
          </p:txBody>
        </p:sp>
        <p:sp>
          <p:nvSpPr>
            <p:cNvPr id="17" name="Line">
              <a:extLst>
                <a:ext uri="{FF2B5EF4-FFF2-40B4-BE49-F238E27FC236}">
                  <a16:creationId xmlns:a16="http://schemas.microsoft.com/office/drawing/2014/main" id="{AA59F63A-4C93-8CC0-09B7-1CA894C00E09}"/>
                </a:ext>
              </a:extLst>
            </p:cNvPr>
            <p:cNvSpPr/>
            <p:nvPr/>
          </p:nvSpPr>
          <p:spPr>
            <a:xfrm>
              <a:off x="9858523" y="2166548"/>
              <a:ext cx="0" cy="2422443"/>
            </a:xfrm>
            <a:prstGeom prst="line">
              <a:avLst/>
            </a:prstGeom>
            <a:ln w="25400">
              <a:solidFill>
                <a:srgbClr val="0070C0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Line">
              <a:extLst>
                <a:ext uri="{FF2B5EF4-FFF2-40B4-BE49-F238E27FC236}">
                  <a16:creationId xmlns:a16="http://schemas.microsoft.com/office/drawing/2014/main" id="{C71025D6-0FB3-C70B-0964-9EA8C5621904}"/>
                </a:ext>
              </a:extLst>
            </p:cNvPr>
            <p:cNvSpPr/>
            <p:nvPr/>
          </p:nvSpPr>
          <p:spPr>
            <a:xfrm rot="5400000">
              <a:off x="1409166" y="4133381"/>
              <a:ext cx="375946" cy="1391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5" extrusionOk="0">
                  <a:moveTo>
                    <a:pt x="13" y="21572"/>
                  </a:moveTo>
                  <a:lnTo>
                    <a:pt x="9790" y="21572"/>
                  </a:lnTo>
                  <a:cubicBezTo>
                    <a:pt x="11407" y="21600"/>
                    <a:pt x="12989" y="21437"/>
                    <a:pt x="14123" y="21124"/>
                  </a:cubicBezTo>
                  <a:cubicBezTo>
                    <a:pt x="15046" y="20871"/>
                    <a:pt x="15601" y="20536"/>
                    <a:pt x="15687" y="20181"/>
                  </a:cubicBezTo>
                  <a:lnTo>
                    <a:pt x="15687" y="12521"/>
                  </a:lnTo>
                  <a:cubicBezTo>
                    <a:pt x="15796" y="12113"/>
                    <a:pt x="16391" y="11724"/>
                    <a:pt x="17382" y="11414"/>
                  </a:cubicBezTo>
                  <a:cubicBezTo>
                    <a:pt x="18467" y="11074"/>
                    <a:pt x="19960" y="10848"/>
                    <a:pt x="21600" y="10775"/>
                  </a:cubicBezTo>
                  <a:cubicBezTo>
                    <a:pt x="20179" y="10766"/>
                    <a:pt x="18813" y="10624"/>
                    <a:pt x="17740" y="10372"/>
                  </a:cubicBezTo>
                  <a:cubicBezTo>
                    <a:pt x="16383" y="10054"/>
                    <a:pt x="15606" y="9592"/>
                    <a:pt x="15613" y="9106"/>
                  </a:cubicBezTo>
                  <a:lnTo>
                    <a:pt x="15613" y="1507"/>
                  </a:lnTo>
                  <a:cubicBezTo>
                    <a:pt x="15656" y="1117"/>
                    <a:pt x="15122" y="739"/>
                    <a:pt x="14129" y="456"/>
                  </a:cubicBezTo>
                  <a:cubicBezTo>
                    <a:pt x="13138" y="174"/>
                    <a:pt x="11771" y="10"/>
                    <a:pt x="10330" y="0"/>
                  </a:cubicBezTo>
                  <a:lnTo>
                    <a:pt x="0" y="0"/>
                  </a:lnTo>
                </a:path>
              </a:pathLst>
            </a:custGeom>
            <a:ln w="25400">
              <a:solidFill>
                <a:sysClr val="windowText" lastClr="000000">
                  <a:lumMod val="40000"/>
                  <a:lumOff val="60000"/>
                </a:sys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Line">
              <a:extLst>
                <a:ext uri="{FF2B5EF4-FFF2-40B4-BE49-F238E27FC236}">
                  <a16:creationId xmlns:a16="http://schemas.microsoft.com/office/drawing/2014/main" id="{E16BD4E0-3E50-CDE4-858B-C062659552C7}"/>
                </a:ext>
              </a:extLst>
            </p:cNvPr>
            <p:cNvSpPr/>
            <p:nvPr/>
          </p:nvSpPr>
          <p:spPr>
            <a:xfrm rot="5400000">
              <a:off x="5941882" y="1100325"/>
              <a:ext cx="375946" cy="7457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4" extrusionOk="0">
                  <a:moveTo>
                    <a:pt x="13" y="21593"/>
                  </a:moveTo>
                  <a:lnTo>
                    <a:pt x="9790" y="21593"/>
                  </a:lnTo>
                  <a:cubicBezTo>
                    <a:pt x="11407" y="21600"/>
                    <a:pt x="12989" y="21561"/>
                    <a:pt x="14123" y="21488"/>
                  </a:cubicBezTo>
                  <a:cubicBezTo>
                    <a:pt x="15046" y="21427"/>
                    <a:pt x="15601" y="21348"/>
                    <a:pt x="15687" y="21264"/>
                  </a:cubicBezTo>
                  <a:lnTo>
                    <a:pt x="15687" y="11207"/>
                  </a:lnTo>
                  <a:cubicBezTo>
                    <a:pt x="15796" y="11110"/>
                    <a:pt x="16391" y="11019"/>
                    <a:pt x="17382" y="10945"/>
                  </a:cubicBezTo>
                  <a:cubicBezTo>
                    <a:pt x="18467" y="10865"/>
                    <a:pt x="19960" y="10811"/>
                    <a:pt x="21600" y="10794"/>
                  </a:cubicBezTo>
                  <a:cubicBezTo>
                    <a:pt x="20179" y="10792"/>
                    <a:pt x="18813" y="10758"/>
                    <a:pt x="17740" y="10699"/>
                  </a:cubicBezTo>
                  <a:cubicBezTo>
                    <a:pt x="16383" y="10623"/>
                    <a:pt x="15606" y="10514"/>
                    <a:pt x="15613" y="10399"/>
                  </a:cubicBezTo>
                  <a:lnTo>
                    <a:pt x="15613" y="356"/>
                  </a:lnTo>
                  <a:cubicBezTo>
                    <a:pt x="15656" y="264"/>
                    <a:pt x="15122" y="175"/>
                    <a:pt x="14129" y="108"/>
                  </a:cubicBezTo>
                  <a:cubicBezTo>
                    <a:pt x="13138" y="41"/>
                    <a:pt x="11771" y="2"/>
                    <a:pt x="10330" y="0"/>
                  </a:cubicBezTo>
                  <a:lnTo>
                    <a:pt x="0" y="0"/>
                  </a:lnTo>
                </a:path>
              </a:pathLst>
            </a:custGeom>
            <a:ln w="25400">
              <a:solidFill>
                <a:sysClr val="windowText" lastClr="000000">
                  <a:lumMod val="40000"/>
                  <a:lumOff val="60000"/>
                </a:sys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Line">
              <a:extLst>
                <a:ext uri="{FF2B5EF4-FFF2-40B4-BE49-F238E27FC236}">
                  <a16:creationId xmlns:a16="http://schemas.microsoft.com/office/drawing/2014/main" id="{5062ECD9-59CF-5966-90C8-6E259E22A536}"/>
                </a:ext>
              </a:extLst>
            </p:cNvPr>
            <p:cNvSpPr/>
            <p:nvPr/>
          </p:nvSpPr>
          <p:spPr>
            <a:xfrm rot="5400000">
              <a:off x="10431823" y="4133381"/>
              <a:ext cx="375946" cy="1391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5" extrusionOk="0">
                  <a:moveTo>
                    <a:pt x="13" y="21572"/>
                  </a:moveTo>
                  <a:lnTo>
                    <a:pt x="9790" y="21572"/>
                  </a:lnTo>
                  <a:cubicBezTo>
                    <a:pt x="11407" y="21600"/>
                    <a:pt x="12989" y="21437"/>
                    <a:pt x="14123" y="21124"/>
                  </a:cubicBezTo>
                  <a:cubicBezTo>
                    <a:pt x="15046" y="20871"/>
                    <a:pt x="15601" y="20536"/>
                    <a:pt x="15687" y="20181"/>
                  </a:cubicBezTo>
                  <a:lnTo>
                    <a:pt x="15687" y="12521"/>
                  </a:lnTo>
                  <a:cubicBezTo>
                    <a:pt x="15796" y="12113"/>
                    <a:pt x="16391" y="11724"/>
                    <a:pt x="17382" y="11414"/>
                  </a:cubicBezTo>
                  <a:cubicBezTo>
                    <a:pt x="18467" y="11074"/>
                    <a:pt x="19960" y="10848"/>
                    <a:pt x="21600" y="10775"/>
                  </a:cubicBezTo>
                  <a:cubicBezTo>
                    <a:pt x="20179" y="10766"/>
                    <a:pt x="18813" y="10624"/>
                    <a:pt x="17740" y="10372"/>
                  </a:cubicBezTo>
                  <a:cubicBezTo>
                    <a:pt x="16383" y="10054"/>
                    <a:pt x="15606" y="9592"/>
                    <a:pt x="15613" y="9106"/>
                  </a:cubicBezTo>
                  <a:lnTo>
                    <a:pt x="15613" y="1507"/>
                  </a:lnTo>
                  <a:cubicBezTo>
                    <a:pt x="15656" y="1117"/>
                    <a:pt x="15122" y="739"/>
                    <a:pt x="14129" y="456"/>
                  </a:cubicBezTo>
                  <a:cubicBezTo>
                    <a:pt x="13138" y="174"/>
                    <a:pt x="11771" y="10"/>
                    <a:pt x="10330" y="0"/>
                  </a:cubicBezTo>
                  <a:lnTo>
                    <a:pt x="0" y="0"/>
                  </a:lnTo>
                </a:path>
              </a:pathLst>
            </a:custGeom>
            <a:ln w="25400">
              <a:solidFill>
                <a:sysClr val="windowText" lastClr="000000">
                  <a:lumMod val="40000"/>
                  <a:lumOff val="60000"/>
                </a:sys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Line">
              <a:extLst>
                <a:ext uri="{FF2B5EF4-FFF2-40B4-BE49-F238E27FC236}">
                  <a16:creationId xmlns:a16="http://schemas.microsoft.com/office/drawing/2014/main" id="{656DE678-B7F9-B57E-FE43-6662271FF68E}"/>
                </a:ext>
              </a:extLst>
            </p:cNvPr>
            <p:cNvSpPr/>
            <p:nvPr/>
          </p:nvSpPr>
          <p:spPr>
            <a:xfrm flipV="1">
              <a:off x="900357" y="4651273"/>
              <a:ext cx="1397951" cy="0"/>
            </a:xfrm>
            <a:prstGeom prst="line">
              <a:avLst/>
            </a:prstGeom>
            <a:ln w="50800">
              <a:solidFill>
                <a:schemeClr val="accent5"/>
              </a:solidFill>
            </a:ln>
          </p:spPr>
          <p:txBody>
            <a:bodyPr lIns="22859" tIns="22859" rIns="22859" bIns="22859"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Line">
              <a:extLst>
                <a:ext uri="{FF2B5EF4-FFF2-40B4-BE49-F238E27FC236}">
                  <a16:creationId xmlns:a16="http://schemas.microsoft.com/office/drawing/2014/main" id="{8C5CC392-D140-9D88-8A13-4D452BF5302F}"/>
                </a:ext>
              </a:extLst>
            </p:cNvPr>
            <p:cNvSpPr/>
            <p:nvPr/>
          </p:nvSpPr>
          <p:spPr>
            <a:xfrm flipV="1">
              <a:off x="2403190" y="4661906"/>
              <a:ext cx="7455332" cy="0"/>
            </a:xfrm>
            <a:prstGeom prst="line">
              <a:avLst/>
            </a:prstGeom>
            <a:ln w="50800">
              <a:solidFill>
                <a:schemeClr val="tx2"/>
              </a:solidFill>
            </a:ln>
          </p:spPr>
          <p:txBody>
            <a:bodyPr lIns="22859" tIns="22859" rIns="22859" bIns="22859"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Line">
              <a:extLst>
                <a:ext uri="{FF2B5EF4-FFF2-40B4-BE49-F238E27FC236}">
                  <a16:creationId xmlns:a16="http://schemas.microsoft.com/office/drawing/2014/main" id="{D899E16E-99E6-09A8-4A04-59B1582D6783}"/>
                </a:ext>
              </a:extLst>
            </p:cNvPr>
            <p:cNvSpPr/>
            <p:nvPr/>
          </p:nvSpPr>
          <p:spPr>
            <a:xfrm flipV="1">
              <a:off x="9921591" y="4651273"/>
              <a:ext cx="1397954" cy="0"/>
            </a:xfrm>
            <a:prstGeom prst="line">
              <a:avLst/>
            </a:prstGeom>
            <a:ln w="50800">
              <a:solidFill>
                <a:srgbClr val="75BDA7"/>
              </a:solidFill>
            </a:ln>
          </p:spPr>
          <p:txBody>
            <a:bodyPr lIns="22859" tIns="22859" rIns="22859" bIns="22859"/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Venn diagram">
              <a:extLst>
                <a:ext uri="{FF2B5EF4-FFF2-40B4-BE49-F238E27FC236}">
                  <a16:creationId xmlns:a16="http://schemas.microsoft.com/office/drawing/2014/main" id="{A69BD878-19CD-40E5-3723-8E55A4F034A4}"/>
                </a:ext>
              </a:extLst>
            </p:cNvPr>
            <p:cNvSpPr txBox="1"/>
            <p:nvPr/>
          </p:nvSpPr>
          <p:spPr>
            <a:xfrm>
              <a:off x="5273741" y="5150934"/>
              <a:ext cx="1722036" cy="284217"/>
            </a:xfrm>
            <a:prstGeom prst="rect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22859" tIns="22859" rIns="22859" bIns="22859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lvl="0" eaLnBrk="1">
                <a:defRPr sz="2400" b="1" kern="0">
                  <a:solidFill>
                    <a:schemeClr val="bg1"/>
                  </a:solidFill>
                  <a:uLn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Implementation</a:t>
              </a:r>
              <a:endParaRPr kumimoji="0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25" name="Venn diagram">
              <a:extLst>
                <a:ext uri="{FF2B5EF4-FFF2-40B4-BE49-F238E27FC236}">
                  <a16:creationId xmlns:a16="http://schemas.microsoft.com/office/drawing/2014/main" id="{D9E98FB3-9C00-55CF-5501-369636842938}"/>
                </a:ext>
              </a:extLst>
            </p:cNvPr>
            <p:cNvSpPr txBox="1"/>
            <p:nvPr/>
          </p:nvSpPr>
          <p:spPr>
            <a:xfrm>
              <a:off x="9931524" y="5151371"/>
              <a:ext cx="1397954" cy="256367"/>
            </a:xfrm>
            <a:prstGeom prst="rect">
              <a:avLst/>
            </a:prstGeom>
            <a:solidFill>
              <a:srgbClr val="75BDA7">
                <a:lumMod val="75000"/>
              </a:srgbClr>
            </a:solidFill>
            <a:ln w="12700" cap="flat">
              <a:solidFill>
                <a:srgbClr val="75BDA7">
                  <a:lumMod val="75000"/>
                </a:srgbClr>
              </a:solidFill>
              <a:miter lim="400000"/>
            </a:ln>
            <a:effectLst/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square" lIns="22859" tIns="22859" rIns="22859" bIns="22859" numCol="1" anchor="t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lvl="0" eaLnBrk="1">
                <a:defRPr sz="2400" b="1" kern="0">
                  <a:solidFill>
                    <a:schemeClr val="bg1"/>
                  </a:solidFill>
                  <a:uLn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Public access</a:t>
              </a: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26" name="Graphique 25" descr="Badge 1 contour">
              <a:extLst>
                <a:ext uri="{FF2B5EF4-FFF2-40B4-BE49-F238E27FC236}">
                  <a16:creationId xmlns:a16="http://schemas.microsoft.com/office/drawing/2014/main" id="{16140E25-83C7-F737-29BE-9F4AB5BB3B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02698" y="1625406"/>
              <a:ext cx="457200" cy="457200"/>
            </a:xfrm>
            <a:prstGeom prst="rect">
              <a:avLst/>
            </a:prstGeom>
          </p:spPr>
        </p:pic>
        <p:pic>
          <p:nvPicPr>
            <p:cNvPr id="27" name="Graphique 26" descr="Badge contour">
              <a:extLst>
                <a:ext uri="{FF2B5EF4-FFF2-40B4-BE49-F238E27FC236}">
                  <a16:creationId xmlns:a16="http://schemas.microsoft.com/office/drawing/2014/main" id="{BCB74F23-6090-46AC-0DF6-4ED6576C3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630988" y="1625406"/>
              <a:ext cx="457200" cy="457200"/>
            </a:xfrm>
            <a:prstGeom prst="rect">
              <a:avLst/>
            </a:prstGeom>
          </p:spPr>
        </p:pic>
        <p:pic>
          <p:nvPicPr>
            <p:cNvPr id="28" name="Graphique 27" descr="Badge 6 contour">
              <a:extLst>
                <a:ext uri="{FF2B5EF4-FFF2-40B4-BE49-F238E27FC236}">
                  <a16:creationId xmlns:a16="http://schemas.microsoft.com/office/drawing/2014/main" id="{5B6BE2CB-A443-392D-144E-F7C88B8504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698680" y="1627597"/>
              <a:ext cx="457200" cy="457200"/>
            </a:xfrm>
            <a:prstGeom prst="rect">
              <a:avLst/>
            </a:prstGeom>
          </p:spPr>
        </p:pic>
        <p:pic>
          <p:nvPicPr>
            <p:cNvPr id="29" name="Graphique 28" descr="Badge 7 contour">
              <a:extLst>
                <a:ext uri="{FF2B5EF4-FFF2-40B4-BE49-F238E27FC236}">
                  <a16:creationId xmlns:a16="http://schemas.microsoft.com/office/drawing/2014/main" id="{86175562-47EB-350A-2C61-D70356834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206891" y="1625406"/>
              <a:ext cx="457200" cy="457200"/>
            </a:xfrm>
            <a:prstGeom prst="rect">
              <a:avLst/>
            </a:prstGeom>
          </p:spPr>
        </p:pic>
        <p:sp>
          <p:nvSpPr>
            <p:cNvPr id="30" name="Venn diagram">
              <a:extLst>
                <a:ext uri="{FF2B5EF4-FFF2-40B4-BE49-F238E27FC236}">
                  <a16:creationId xmlns:a16="http://schemas.microsoft.com/office/drawing/2014/main" id="{7DC4B325-EC60-F55C-A3F7-C3AFB11E01B9}"/>
                </a:ext>
              </a:extLst>
            </p:cNvPr>
            <p:cNvSpPr txBox="1"/>
            <p:nvPr/>
          </p:nvSpPr>
          <p:spPr>
            <a:xfrm>
              <a:off x="806688" y="5199189"/>
              <a:ext cx="1782488" cy="28421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lIns="22859" tIns="22859" rIns="22859" bIns="22859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Project Proposal</a:t>
              </a:r>
              <a:endParaRPr kumimoji="0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grpSp>
          <p:nvGrpSpPr>
            <p:cNvPr id="31" name="Group">
              <a:extLst>
                <a:ext uri="{FF2B5EF4-FFF2-40B4-BE49-F238E27FC236}">
                  <a16:creationId xmlns:a16="http://schemas.microsoft.com/office/drawing/2014/main" id="{6ABF3116-7B3C-DAAA-7ED8-95DE37DD135D}"/>
                </a:ext>
              </a:extLst>
            </p:cNvPr>
            <p:cNvGrpSpPr/>
            <p:nvPr/>
          </p:nvGrpSpPr>
          <p:grpSpPr>
            <a:xfrm>
              <a:off x="3899429" y="1601892"/>
              <a:ext cx="1442443" cy="525546"/>
              <a:chOff x="0" y="0"/>
              <a:chExt cx="2884884" cy="1051091"/>
            </a:xfrm>
            <a:solidFill>
              <a:srgbClr val="0070C0"/>
            </a:solidFill>
          </p:grpSpPr>
          <p:sp>
            <p:nvSpPr>
              <p:cNvPr id="41" name="Shape">
                <a:extLst>
                  <a:ext uri="{FF2B5EF4-FFF2-40B4-BE49-F238E27FC236}">
                    <a16:creationId xmlns:a16="http://schemas.microsoft.com/office/drawing/2014/main" id="{819C0A88-36D6-CDDE-1D4D-01E2F0C138C6}"/>
                  </a:ext>
                </a:extLst>
              </p:cNvPr>
              <p:cNvSpPr/>
              <p:nvPr/>
            </p:nvSpPr>
            <p:spPr>
              <a:xfrm>
                <a:off x="-1" y="392555"/>
                <a:ext cx="2884886" cy="2662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4" extrusionOk="0">
                    <a:moveTo>
                      <a:pt x="16831" y="27"/>
                    </a:moveTo>
                    <a:cubicBezTo>
                      <a:pt x="16796" y="82"/>
                      <a:pt x="16764" y="222"/>
                      <a:pt x="16736" y="443"/>
                    </a:cubicBezTo>
                    <a:cubicBezTo>
                      <a:pt x="16682" y="861"/>
                      <a:pt x="16649" y="1526"/>
                      <a:pt x="16649" y="2233"/>
                    </a:cubicBezTo>
                    <a:lnTo>
                      <a:pt x="16649" y="5589"/>
                    </a:lnTo>
                    <a:lnTo>
                      <a:pt x="2357" y="5589"/>
                    </a:lnTo>
                    <a:cubicBezTo>
                      <a:pt x="2253" y="5589"/>
                      <a:pt x="2170" y="5592"/>
                      <a:pt x="2102" y="5633"/>
                    </a:cubicBezTo>
                    <a:cubicBezTo>
                      <a:pt x="2034" y="5675"/>
                      <a:pt x="1982" y="5755"/>
                      <a:pt x="1941" y="5909"/>
                    </a:cubicBezTo>
                    <a:cubicBezTo>
                      <a:pt x="1808" y="6426"/>
                      <a:pt x="1707" y="7568"/>
                      <a:pt x="1658" y="8978"/>
                    </a:cubicBezTo>
                    <a:cubicBezTo>
                      <a:pt x="1639" y="9530"/>
                      <a:pt x="1629" y="10114"/>
                      <a:pt x="1629" y="10704"/>
                    </a:cubicBezTo>
                    <a:cubicBezTo>
                      <a:pt x="1628" y="11304"/>
                      <a:pt x="1639" y="11900"/>
                      <a:pt x="1658" y="12462"/>
                    </a:cubicBezTo>
                    <a:cubicBezTo>
                      <a:pt x="1707" y="13871"/>
                      <a:pt x="1808" y="15014"/>
                      <a:pt x="1941" y="15531"/>
                    </a:cubicBezTo>
                    <a:cubicBezTo>
                      <a:pt x="1982" y="15685"/>
                      <a:pt x="2034" y="15757"/>
                      <a:pt x="2102" y="15790"/>
                    </a:cubicBezTo>
                    <a:cubicBezTo>
                      <a:pt x="2170" y="15824"/>
                      <a:pt x="2253" y="15818"/>
                      <a:pt x="2357" y="15818"/>
                    </a:cubicBezTo>
                    <a:lnTo>
                      <a:pt x="16652" y="15818"/>
                    </a:lnTo>
                    <a:lnTo>
                      <a:pt x="16652" y="19335"/>
                    </a:lnTo>
                    <a:cubicBezTo>
                      <a:pt x="16653" y="20030"/>
                      <a:pt x="16684" y="20668"/>
                      <a:pt x="16739" y="21061"/>
                    </a:cubicBezTo>
                    <a:cubicBezTo>
                      <a:pt x="16797" y="21485"/>
                      <a:pt x="16873" y="21571"/>
                      <a:pt x="16938" y="21253"/>
                    </a:cubicBezTo>
                    <a:lnTo>
                      <a:pt x="18587" y="12526"/>
                    </a:lnTo>
                    <a:cubicBezTo>
                      <a:pt x="18652" y="12171"/>
                      <a:pt x="18693" y="11481"/>
                      <a:pt x="18694" y="10704"/>
                    </a:cubicBezTo>
                    <a:cubicBezTo>
                      <a:pt x="18694" y="9916"/>
                      <a:pt x="18653" y="9210"/>
                      <a:pt x="18587" y="8850"/>
                    </a:cubicBezTo>
                    <a:lnTo>
                      <a:pt x="16935" y="123"/>
                    </a:lnTo>
                    <a:cubicBezTo>
                      <a:pt x="16901" y="4"/>
                      <a:pt x="16866" y="-29"/>
                      <a:pt x="16831" y="27"/>
                    </a:cubicBezTo>
                    <a:close/>
                    <a:moveTo>
                      <a:pt x="514" y="5589"/>
                    </a:moveTo>
                    <a:cubicBezTo>
                      <a:pt x="452" y="5589"/>
                      <a:pt x="362" y="5688"/>
                      <a:pt x="312" y="5909"/>
                    </a:cubicBezTo>
                    <a:cubicBezTo>
                      <a:pt x="180" y="6426"/>
                      <a:pt x="79" y="7568"/>
                      <a:pt x="30" y="8978"/>
                    </a:cubicBezTo>
                    <a:cubicBezTo>
                      <a:pt x="11" y="9530"/>
                      <a:pt x="0" y="10114"/>
                      <a:pt x="0" y="10704"/>
                    </a:cubicBezTo>
                    <a:cubicBezTo>
                      <a:pt x="0" y="11304"/>
                      <a:pt x="10" y="11900"/>
                      <a:pt x="30" y="12462"/>
                    </a:cubicBezTo>
                    <a:cubicBezTo>
                      <a:pt x="79" y="13871"/>
                      <a:pt x="180" y="15014"/>
                      <a:pt x="312" y="15531"/>
                    </a:cubicBezTo>
                    <a:cubicBezTo>
                      <a:pt x="362" y="15751"/>
                      <a:pt x="452" y="15818"/>
                      <a:pt x="514" y="15818"/>
                    </a:cubicBezTo>
                    <a:cubicBezTo>
                      <a:pt x="577" y="15818"/>
                      <a:pt x="666" y="15751"/>
                      <a:pt x="716" y="15531"/>
                    </a:cubicBezTo>
                    <a:cubicBezTo>
                      <a:pt x="848" y="15014"/>
                      <a:pt x="952" y="13880"/>
                      <a:pt x="1002" y="12462"/>
                    </a:cubicBezTo>
                    <a:cubicBezTo>
                      <a:pt x="1021" y="11900"/>
                      <a:pt x="1031" y="11304"/>
                      <a:pt x="1031" y="10704"/>
                    </a:cubicBezTo>
                    <a:cubicBezTo>
                      <a:pt x="1031" y="10114"/>
                      <a:pt x="1021" y="9530"/>
                      <a:pt x="1002" y="8978"/>
                    </a:cubicBezTo>
                    <a:cubicBezTo>
                      <a:pt x="952" y="7560"/>
                      <a:pt x="848" y="6426"/>
                      <a:pt x="716" y="5909"/>
                    </a:cubicBezTo>
                    <a:cubicBezTo>
                      <a:pt x="666" y="5688"/>
                      <a:pt x="577" y="5589"/>
                      <a:pt x="514" y="5589"/>
                    </a:cubicBezTo>
                    <a:close/>
                    <a:moveTo>
                      <a:pt x="20283" y="5589"/>
                    </a:moveTo>
                    <a:cubicBezTo>
                      <a:pt x="20180" y="5589"/>
                      <a:pt x="20097" y="5592"/>
                      <a:pt x="20030" y="5633"/>
                    </a:cubicBezTo>
                    <a:cubicBezTo>
                      <a:pt x="19963" y="5675"/>
                      <a:pt x="19912" y="5755"/>
                      <a:pt x="19870" y="5909"/>
                    </a:cubicBezTo>
                    <a:cubicBezTo>
                      <a:pt x="19738" y="6426"/>
                      <a:pt x="19635" y="7560"/>
                      <a:pt x="19585" y="8978"/>
                    </a:cubicBezTo>
                    <a:cubicBezTo>
                      <a:pt x="19566" y="9530"/>
                      <a:pt x="19556" y="10114"/>
                      <a:pt x="19555" y="10704"/>
                    </a:cubicBezTo>
                    <a:cubicBezTo>
                      <a:pt x="19555" y="11304"/>
                      <a:pt x="19566" y="11900"/>
                      <a:pt x="19585" y="12462"/>
                    </a:cubicBezTo>
                    <a:cubicBezTo>
                      <a:pt x="19635" y="13880"/>
                      <a:pt x="19738" y="15014"/>
                      <a:pt x="19870" y="15531"/>
                    </a:cubicBezTo>
                    <a:cubicBezTo>
                      <a:pt x="19912" y="15685"/>
                      <a:pt x="19963" y="15757"/>
                      <a:pt x="20030" y="15790"/>
                    </a:cubicBezTo>
                    <a:cubicBezTo>
                      <a:pt x="20097" y="15824"/>
                      <a:pt x="20180" y="15818"/>
                      <a:pt x="20283" y="15818"/>
                    </a:cubicBezTo>
                    <a:lnTo>
                      <a:pt x="20875" y="15818"/>
                    </a:lnTo>
                    <a:cubicBezTo>
                      <a:pt x="20978" y="15818"/>
                      <a:pt x="21061" y="15824"/>
                      <a:pt x="21128" y="15790"/>
                    </a:cubicBezTo>
                    <a:cubicBezTo>
                      <a:pt x="21195" y="15757"/>
                      <a:pt x="21246" y="15685"/>
                      <a:pt x="21288" y="15531"/>
                    </a:cubicBezTo>
                    <a:cubicBezTo>
                      <a:pt x="21420" y="15014"/>
                      <a:pt x="21526" y="13898"/>
                      <a:pt x="21573" y="12462"/>
                    </a:cubicBezTo>
                    <a:cubicBezTo>
                      <a:pt x="21591" y="11897"/>
                      <a:pt x="21600" y="11302"/>
                      <a:pt x="21600" y="10704"/>
                    </a:cubicBezTo>
                    <a:cubicBezTo>
                      <a:pt x="21600" y="10116"/>
                      <a:pt x="21591" y="9532"/>
                      <a:pt x="21573" y="8978"/>
                    </a:cubicBezTo>
                    <a:cubicBezTo>
                      <a:pt x="21526" y="7541"/>
                      <a:pt x="21420" y="6426"/>
                      <a:pt x="21288" y="5909"/>
                    </a:cubicBezTo>
                    <a:cubicBezTo>
                      <a:pt x="21246" y="5755"/>
                      <a:pt x="21195" y="5675"/>
                      <a:pt x="21128" y="5633"/>
                    </a:cubicBezTo>
                    <a:cubicBezTo>
                      <a:pt x="21061" y="5592"/>
                      <a:pt x="20978" y="5589"/>
                      <a:pt x="20875" y="5589"/>
                    </a:cubicBezTo>
                    <a:lnTo>
                      <a:pt x="20283" y="5589"/>
                    </a:lnTo>
                    <a:close/>
                  </a:path>
                </a:pathLst>
              </a:cu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59" tIns="22859" rIns="22859" bIns="22859" numCol="1" anchor="t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  <p:sp>
            <p:nvSpPr>
              <p:cNvPr id="42" name="Circle">
                <a:extLst>
                  <a:ext uri="{FF2B5EF4-FFF2-40B4-BE49-F238E27FC236}">
                    <a16:creationId xmlns:a16="http://schemas.microsoft.com/office/drawing/2014/main" id="{05AD2B0E-F0FE-950B-88FE-ECCF01882AF4}"/>
                  </a:ext>
                </a:extLst>
              </p:cNvPr>
              <p:cNvSpPr/>
              <p:nvPr/>
            </p:nvSpPr>
            <p:spPr>
              <a:xfrm>
                <a:off x="444420" y="0"/>
                <a:ext cx="1051092" cy="1051092"/>
              </a:xfrm>
              <a:prstGeom prst="ellipse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</p:grpSp>
        <p:pic>
          <p:nvPicPr>
            <p:cNvPr id="32" name="Graphique 31" descr="Badge 3 contour">
              <a:extLst>
                <a:ext uri="{FF2B5EF4-FFF2-40B4-BE49-F238E27FC236}">
                  <a16:creationId xmlns:a16="http://schemas.microsoft.com/office/drawing/2014/main" id="{7CB6556F-579B-DF18-1A6F-2C8C74838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163450" y="1636065"/>
              <a:ext cx="457200" cy="457200"/>
            </a:xfrm>
            <a:prstGeom prst="rect">
              <a:avLst/>
            </a:prstGeom>
          </p:spPr>
        </p:pic>
        <p:grpSp>
          <p:nvGrpSpPr>
            <p:cNvPr id="33" name="Group">
              <a:extLst>
                <a:ext uri="{FF2B5EF4-FFF2-40B4-BE49-F238E27FC236}">
                  <a16:creationId xmlns:a16="http://schemas.microsoft.com/office/drawing/2014/main" id="{EC4C4CEA-A66D-C358-18B4-7DD261BEE235}"/>
                </a:ext>
              </a:extLst>
            </p:cNvPr>
            <p:cNvGrpSpPr/>
            <p:nvPr/>
          </p:nvGrpSpPr>
          <p:grpSpPr>
            <a:xfrm>
              <a:off x="5397328" y="1610475"/>
              <a:ext cx="1442443" cy="525546"/>
              <a:chOff x="0" y="0"/>
              <a:chExt cx="2884884" cy="1051091"/>
            </a:xfrm>
            <a:solidFill>
              <a:srgbClr val="0070C0"/>
            </a:solidFill>
          </p:grpSpPr>
          <p:sp>
            <p:nvSpPr>
              <p:cNvPr id="39" name="Shape">
                <a:extLst>
                  <a:ext uri="{FF2B5EF4-FFF2-40B4-BE49-F238E27FC236}">
                    <a16:creationId xmlns:a16="http://schemas.microsoft.com/office/drawing/2014/main" id="{684061C8-4725-4ABE-A70F-948671097909}"/>
                  </a:ext>
                </a:extLst>
              </p:cNvPr>
              <p:cNvSpPr/>
              <p:nvPr/>
            </p:nvSpPr>
            <p:spPr>
              <a:xfrm>
                <a:off x="-1" y="392555"/>
                <a:ext cx="2884886" cy="2662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4" extrusionOk="0">
                    <a:moveTo>
                      <a:pt x="16831" y="27"/>
                    </a:moveTo>
                    <a:cubicBezTo>
                      <a:pt x="16796" y="82"/>
                      <a:pt x="16764" y="222"/>
                      <a:pt x="16736" y="443"/>
                    </a:cubicBezTo>
                    <a:cubicBezTo>
                      <a:pt x="16682" y="861"/>
                      <a:pt x="16649" y="1526"/>
                      <a:pt x="16649" y="2233"/>
                    </a:cubicBezTo>
                    <a:lnTo>
                      <a:pt x="16649" y="5589"/>
                    </a:lnTo>
                    <a:lnTo>
                      <a:pt x="2357" y="5589"/>
                    </a:lnTo>
                    <a:cubicBezTo>
                      <a:pt x="2253" y="5589"/>
                      <a:pt x="2170" y="5592"/>
                      <a:pt x="2102" y="5633"/>
                    </a:cubicBezTo>
                    <a:cubicBezTo>
                      <a:pt x="2034" y="5675"/>
                      <a:pt x="1982" y="5755"/>
                      <a:pt x="1941" y="5909"/>
                    </a:cubicBezTo>
                    <a:cubicBezTo>
                      <a:pt x="1808" y="6426"/>
                      <a:pt x="1707" y="7568"/>
                      <a:pt x="1658" y="8978"/>
                    </a:cubicBezTo>
                    <a:cubicBezTo>
                      <a:pt x="1639" y="9530"/>
                      <a:pt x="1629" y="10114"/>
                      <a:pt x="1629" y="10704"/>
                    </a:cubicBezTo>
                    <a:cubicBezTo>
                      <a:pt x="1628" y="11304"/>
                      <a:pt x="1639" y="11900"/>
                      <a:pt x="1658" y="12462"/>
                    </a:cubicBezTo>
                    <a:cubicBezTo>
                      <a:pt x="1707" y="13871"/>
                      <a:pt x="1808" y="15014"/>
                      <a:pt x="1941" y="15531"/>
                    </a:cubicBezTo>
                    <a:cubicBezTo>
                      <a:pt x="1982" y="15685"/>
                      <a:pt x="2034" y="15757"/>
                      <a:pt x="2102" y="15790"/>
                    </a:cubicBezTo>
                    <a:cubicBezTo>
                      <a:pt x="2170" y="15824"/>
                      <a:pt x="2253" y="15818"/>
                      <a:pt x="2357" y="15818"/>
                    </a:cubicBezTo>
                    <a:lnTo>
                      <a:pt x="16652" y="15818"/>
                    </a:lnTo>
                    <a:lnTo>
                      <a:pt x="16652" y="19335"/>
                    </a:lnTo>
                    <a:cubicBezTo>
                      <a:pt x="16653" y="20030"/>
                      <a:pt x="16684" y="20668"/>
                      <a:pt x="16739" y="21061"/>
                    </a:cubicBezTo>
                    <a:cubicBezTo>
                      <a:pt x="16797" y="21485"/>
                      <a:pt x="16873" y="21571"/>
                      <a:pt x="16938" y="21253"/>
                    </a:cubicBezTo>
                    <a:lnTo>
                      <a:pt x="18587" y="12526"/>
                    </a:lnTo>
                    <a:cubicBezTo>
                      <a:pt x="18652" y="12171"/>
                      <a:pt x="18693" y="11481"/>
                      <a:pt x="18694" y="10704"/>
                    </a:cubicBezTo>
                    <a:cubicBezTo>
                      <a:pt x="18694" y="9916"/>
                      <a:pt x="18653" y="9210"/>
                      <a:pt x="18587" y="8850"/>
                    </a:cubicBezTo>
                    <a:lnTo>
                      <a:pt x="16935" y="123"/>
                    </a:lnTo>
                    <a:cubicBezTo>
                      <a:pt x="16901" y="4"/>
                      <a:pt x="16866" y="-29"/>
                      <a:pt x="16831" y="27"/>
                    </a:cubicBezTo>
                    <a:close/>
                    <a:moveTo>
                      <a:pt x="514" y="5589"/>
                    </a:moveTo>
                    <a:cubicBezTo>
                      <a:pt x="452" y="5589"/>
                      <a:pt x="362" y="5688"/>
                      <a:pt x="312" y="5909"/>
                    </a:cubicBezTo>
                    <a:cubicBezTo>
                      <a:pt x="180" y="6426"/>
                      <a:pt x="79" y="7568"/>
                      <a:pt x="30" y="8978"/>
                    </a:cubicBezTo>
                    <a:cubicBezTo>
                      <a:pt x="11" y="9530"/>
                      <a:pt x="0" y="10114"/>
                      <a:pt x="0" y="10704"/>
                    </a:cubicBezTo>
                    <a:cubicBezTo>
                      <a:pt x="0" y="11304"/>
                      <a:pt x="10" y="11900"/>
                      <a:pt x="30" y="12462"/>
                    </a:cubicBezTo>
                    <a:cubicBezTo>
                      <a:pt x="79" y="13871"/>
                      <a:pt x="180" y="15014"/>
                      <a:pt x="312" y="15531"/>
                    </a:cubicBezTo>
                    <a:cubicBezTo>
                      <a:pt x="362" y="15751"/>
                      <a:pt x="452" y="15818"/>
                      <a:pt x="514" y="15818"/>
                    </a:cubicBezTo>
                    <a:cubicBezTo>
                      <a:pt x="577" y="15818"/>
                      <a:pt x="666" y="15751"/>
                      <a:pt x="716" y="15531"/>
                    </a:cubicBezTo>
                    <a:cubicBezTo>
                      <a:pt x="848" y="15014"/>
                      <a:pt x="952" y="13880"/>
                      <a:pt x="1002" y="12462"/>
                    </a:cubicBezTo>
                    <a:cubicBezTo>
                      <a:pt x="1021" y="11900"/>
                      <a:pt x="1031" y="11304"/>
                      <a:pt x="1031" y="10704"/>
                    </a:cubicBezTo>
                    <a:cubicBezTo>
                      <a:pt x="1031" y="10114"/>
                      <a:pt x="1021" y="9530"/>
                      <a:pt x="1002" y="8978"/>
                    </a:cubicBezTo>
                    <a:cubicBezTo>
                      <a:pt x="952" y="7560"/>
                      <a:pt x="848" y="6426"/>
                      <a:pt x="716" y="5909"/>
                    </a:cubicBezTo>
                    <a:cubicBezTo>
                      <a:pt x="666" y="5688"/>
                      <a:pt x="577" y="5589"/>
                      <a:pt x="514" y="5589"/>
                    </a:cubicBezTo>
                    <a:close/>
                    <a:moveTo>
                      <a:pt x="20283" y="5589"/>
                    </a:moveTo>
                    <a:cubicBezTo>
                      <a:pt x="20180" y="5589"/>
                      <a:pt x="20097" y="5592"/>
                      <a:pt x="20030" y="5633"/>
                    </a:cubicBezTo>
                    <a:cubicBezTo>
                      <a:pt x="19963" y="5675"/>
                      <a:pt x="19912" y="5755"/>
                      <a:pt x="19870" y="5909"/>
                    </a:cubicBezTo>
                    <a:cubicBezTo>
                      <a:pt x="19738" y="6426"/>
                      <a:pt x="19635" y="7560"/>
                      <a:pt x="19585" y="8978"/>
                    </a:cubicBezTo>
                    <a:cubicBezTo>
                      <a:pt x="19566" y="9530"/>
                      <a:pt x="19556" y="10114"/>
                      <a:pt x="19555" y="10704"/>
                    </a:cubicBezTo>
                    <a:cubicBezTo>
                      <a:pt x="19555" y="11304"/>
                      <a:pt x="19566" y="11900"/>
                      <a:pt x="19585" y="12462"/>
                    </a:cubicBezTo>
                    <a:cubicBezTo>
                      <a:pt x="19635" y="13880"/>
                      <a:pt x="19738" y="15014"/>
                      <a:pt x="19870" y="15531"/>
                    </a:cubicBezTo>
                    <a:cubicBezTo>
                      <a:pt x="19912" y="15685"/>
                      <a:pt x="19963" y="15757"/>
                      <a:pt x="20030" y="15790"/>
                    </a:cubicBezTo>
                    <a:cubicBezTo>
                      <a:pt x="20097" y="15824"/>
                      <a:pt x="20180" y="15818"/>
                      <a:pt x="20283" y="15818"/>
                    </a:cubicBezTo>
                    <a:lnTo>
                      <a:pt x="20875" y="15818"/>
                    </a:lnTo>
                    <a:cubicBezTo>
                      <a:pt x="20978" y="15818"/>
                      <a:pt x="21061" y="15824"/>
                      <a:pt x="21128" y="15790"/>
                    </a:cubicBezTo>
                    <a:cubicBezTo>
                      <a:pt x="21195" y="15757"/>
                      <a:pt x="21246" y="15685"/>
                      <a:pt x="21288" y="15531"/>
                    </a:cubicBezTo>
                    <a:cubicBezTo>
                      <a:pt x="21420" y="15014"/>
                      <a:pt x="21526" y="13898"/>
                      <a:pt x="21573" y="12462"/>
                    </a:cubicBezTo>
                    <a:cubicBezTo>
                      <a:pt x="21591" y="11897"/>
                      <a:pt x="21600" y="11302"/>
                      <a:pt x="21600" y="10704"/>
                    </a:cubicBezTo>
                    <a:cubicBezTo>
                      <a:pt x="21600" y="10116"/>
                      <a:pt x="21591" y="9532"/>
                      <a:pt x="21573" y="8978"/>
                    </a:cubicBezTo>
                    <a:cubicBezTo>
                      <a:pt x="21526" y="7541"/>
                      <a:pt x="21420" y="6426"/>
                      <a:pt x="21288" y="5909"/>
                    </a:cubicBezTo>
                    <a:cubicBezTo>
                      <a:pt x="21246" y="5755"/>
                      <a:pt x="21195" y="5675"/>
                      <a:pt x="21128" y="5633"/>
                    </a:cubicBezTo>
                    <a:cubicBezTo>
                      <a:pt x="21061" y="5592"/>
                      <a:pt x="20978" y="5589"/>
                      <a:pt x="20875" y="5589"/>
                    </a:cubicBezTo>
                    <a:lnTo>
                      <a:pt x="20283" y="5589"/>
                    </a:lnTo>
                    <a:close/>
                  </a:path>
                </a:pathLst>
              </a:cu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59" tIns="22859" rIns="22859" bIns="22859" numCol="1" anchor="t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  <p:sp>
            <p:nvSpPr>
              <p:cNvPr id="40" name="Circle">
                <a:extLst>
                  <a:ext uri="{FF2B5EF4-FFF2-40B4-BE49-F238E27FC236}">
                    <a16:creationId xmlns:a16="http://schemas.microsoft.com/office/drawing/2014/main" id="{95EF1AE1-F873-24F4-8F17-12ED8B1E74C0}"/>
                  </a:ext>
                </a:extLst>
              </p:cNvPr>
              <p:cNvSpPr/>
              <p:nvPr/>
            </p:nvSpPr>
            <p:spPr>
              <a:xfrm>
                <a:off x="444420" y="0"/>
                <a:ext cx="1051092" cy="1051092"/>
              </a:xfrm>
              <a:prstGeom prst="ellipse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</p:grpSp>
        <p:grpSp>
          <p:nvGrpSpPr>
            <p:cNvPr id="34" name="Group">
              <a:extLst>
                <a:ext uri="{FF2B5EF4-FFF2-40B4-BE49-F238E27FC236}">
                  <a16:creationId xmlns:a16="http://schemas.microsoft.com/office/drawing/2014/main" id="{474A6F83-92ED-4F78-07CE-6BE62A29A84D}"/>
                </a:ext>
              </a:extLst>
            </p:cNvPr>
            <p:cNvGrpSpPr/>
            <p:nvPr/>
          </p:nvGrpSpPr>
          <p:grpSpPr>
            <a:xfrm>
              <a:off x="6912508" y="1601130"/>
              <a:ext cx="1442443" cy="525546"/>
              <a:chOff x="0" y="0"/>
              <a:chExt cx="2884884" cy="1051091"/>
            </a:xfrm>
            <a:solidFill>
              <a:srgbClr val="0070C0"/>
            </a:solidFill>
          </p:grpSpPr>
          <p:sp>
            <p:nvSpPr>
              <p:cNvPr id="37" name="Shape">
                <a:extLst>
                  <a:ext uri="{FF2B5EF4-FFF2-40B4-BE49-F238E27FC236}">
                    <a16:creationId xmlns:a16="http://schemas.microsoft.com/office/drawing/2014/main" id="{5396A686-7F17-635A-EA17-8587C0D82325}"/>
                  </a:ext>
                </a:extLst>
              </p:cNvPr>
              <p:cNvSpPr/>
              <p:nvPr/>
            </p:nvSpPr>
            <p:spPr>
              <a:xfrm>
                <a:off x="-1" y="392555"/>
                <a:ext cx="2884886" cy="2662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4" extrusionOk="0">
                    <a:moveTo>
                      <a:pt x="16831" y="27"/>
                    </a:moveTo>
                    <a:cubicBezTo>
                      <a:pt x="16796" y="82"/>
                      <a:pt x="16764" y="222"/>
                      <a:pt x="16736" y="443"/>
                    </a:cubicBezTo>
                    <a:cubicBezTo>
                      <a:pt x="16682" y="861"/>
                      <a:pt x="16649" y="1526"/>
                      <a:pt x="16649" y="2233"/>
                    </a:cubicBezTo>
                    <a:lnTo>
                      <a:pt x="16649" y="5589"/>
                    </a:lnTo>
                    <a:lnTo>
                      <a:pt x="2357" y="5589"/>
                    </a:lnTo>
                    <a:cubicBezTo>
                      <a:pt x="2253" y="5589"/>
                      <a:pt x="2170" y="5592"/>
                      <a:pt x="2102" y="5633"/>
                    </a:cubicBezTo>
                    <a:cubicBezTo>
                      <a:pt x="2034" y="5675"/>
                      <a:pt x="1982" y="5755"/>
                      <a:pt x="1941" y="5909"/>
                    </a:cubicBezTo>
                    <a:cubicBezTo>
                      <a:pt x="1808" y="6426"/>
                      <a:pt x="1707" y="7568"/>
                      <a:pt x="1658" y="8978"/>
                    </a:cubicBezTo>
                    <a:cubicBezTo>
                      <a:pt x="1639" y="9530"/>
                      <a:pt x="1629" y="10114"/>
                      <a:pt x="1629" y="10704"/>
                    </a:cubicBezTo>
                    <a:cubicBezTo>
                      <a:pt x="1628" y="11304"/>
                      <a:pt x="1639" y="11900"/>
                      <a:pt x="1658" y="12462"/>
                    </a:cubicBezTo>
                    <a:cubicBezTo>
                      <a:pt x="1707" y="13871"/>
                      <a:pt x="1808" y="15014"/>
                      <a:pt x="1941" y="15531"/>
                    </a:cubicBezTo>
                    <a:cubicBezTo>
                      <a:pt x="1982" y="15685"/>
                      <a:pt x="2034" y="15757"/>
                      <a:pt x="2102" y="15790"/>
                    </a:cubicBezTo>
                    <a:cubicBezTo>
                      <a:pt x="2170" y="15824"/>
                      <a:pt x="2253" y="15818"/>
                      <a:pt x="2357" y="15818"/>
                    </a:cubicBezTo>
                    <a:lnTo>
                      <a:pt x="16652" y="15818"/>
                    </a:lnTo>
                    <a:lnTo>
                      <a:pt x="16652" y="19335"/>
                    </a:lnTo>
                    <a:cubicBezTo>
                      <a:pt x="16653" y="20030"/>
                      <a:pt x="16684" y="20668"/>
                      <a:pt x="16739" y="21061"/>
                    </a:cubicBezTo>
                    <a:cubicBezTo>
                      <a:pt x="16797" y="21485"/>
                      <a:pt x="16873" y="21571"/>
                      <a:pt x="16938" y="21253"/>
                    </a:cubicBezTo>
                    <a:lnTo>
                      <a:pt x="18587" y="12526"/>
                    </a:lnTo>
                    <a:cubicBezTo>
                      <a:pt x="18652" y="12171"/>
                      <a:pt x="18693" y="11481"/>
                      <a:pt x="18694" y="10704"/>
                    </a:cubicBezTo>
                    <a:cubicBezTo>
                      <a:pt x="18694" y="9916"/>
                      <a:pt x="18653" y="9210"/>
                      <a:pt x="18587" y="8850"/>
                    </a:cubicBezTo>
                    <a:lnTo>
                      <a:pt x="16935" y="123"/>
                    </a:lnTo>
                    <a:cubicBezTo>
                      <a:pt x="16901" y="4"/>
                      <a:pt x="16866" y="-29"/>
                      <a:pt x="16831" y="27"/>
                    </a:cubicBezTo>
                    <a:close/>
                    <a:moveTo>
                      <a:pt x="514" y="5589"/>
                    </a:moveTo>
                    <a:cubicBezTo>
                      <a:pt x="452" y="5589"/>
                      <a:pt x="362" y="5688"/>
                      <a:pt x="312" y="5909"/>
                    </a:cubicBezTo>
                    <a:cubicBezTo>
                      <a:pt x="180" y="6426"/>
                      <a:pt x="79" y="7568"/>
                      <a:pt x="30" y="8978"/>
                    </a:cubicBezTo>
                    <a:cubicBezTo>
                      <a:pt x="11" y="9530"/>
                      <a:pt x="0" y="10114"/>
                      <a:pt x="0" y="10704"/>
                    </a:cubicBezTo>
                    <a:cubicBezTo>
                      <a:pt x="0" y="11304"/>
                      <a:pt x="10" y="11900"/>
                      <a:pt x="30" y="12462"/>
                    </a:cubicBezTo>
                    <a:cubicBezTo>
                      <a:pt x="79" y="13871"/>
                      <a:pt x="180" y="15014"/>
                      <a:pt x="312" y="15531"/>
                    </a:cubicBezTo>
                    <a:cubicBezTo>
                      <a:pt x="362" y="15751"/>
                      <a:pt x="452" y="15818"/>
                      <a:pt x="514" y="15818"/>
                    </a:cubicBezTo>
                    <a:cubicBezTo>
                      <a:pt x="577" y="15818"/>
                      <a:pt x="666" y="15751"/>
                      <a:pt x="716" y="15531"/>
                    </a:cubicBezTo>
                    <a:cubicBezTo>
                      <a:pt x="848" y="15014"/>
                      <a:pt x="952" y="13880"/>
                      <a:pt x="1002" y="12462"/>
                    </a:cubicBezTo>
                    <a:cubicBezTo>
                      <a:pt x="1021" y="11900"/>
                      <a:pt x="1031" y="11304"/>
                      <a:pt x="1031" y="10704"/>
                    </a:cubicBezTo>
                    <a:cubicBezTo>
                      <a:pt x="1031" y="10114"/>
                      <a:pt x="1021" y="9530"/>
                      <a:pt x="1002" y="8978"/>
                    </a:cubicBezTo>
                    <a:cubicBezTo>
                      <a:pt x="952" y="7560"/>
                      <a:pt x="848" y="6426"/>
                      <a:pt x="716" y="5909"/>
                    </a:cubicBezTo>
                    <a:cubicBezTo>
                      <a:pt x="666" y="5688"/>
                      <a:pt x="577" y="5589"/>
                      <a:pt x="514" y="5589"/>
                    </a:cubicBezTo>
                    <a:close/>
                    <a:moveTo>
                      <a:pt x="20283" y="5589"/>
                    </a:moveTo>
                    <a:cubicBezTo>
                      <a:pt x="20180" y="5589"/>
                      <a:pt x="20097" y="5592"/>
                      <a:pt x="20030" y="5633"/>
                    </a:cubicBezTo>
                    <a:cubicBezTo>
                      <a:pt x="19963" y="5675"/>
                      <a:pt x="19912" y="5755"/>
                      <a:pt x="19870" y="5909"/>
                    </a:cubicBezTo>
                    <a:cubicBezTo>
                      <a:pt x="19738" y="6426"/>
                      <a:pt x="19635" y="7560"/>
                      <a:pt x="19585" y="8978"/>
                    </a:cubicBezTo>
                    <a:cubicBezTo>
                      <a:pt x="19566" y="9530"/>
                      <a:pt x="19556" y="10114"/>
                      <a:pt x="19555" y="10704"/>
                    </a:cubicBezTo>
                    <a:cubicBezTo>
                      <a:pt x="19555" y="11304"/>
                      <a:pt x="19566" y="11900"/>
                      <a:pt x="19585" y="12462"/>
                    </a:cubicBezTo>
                    <a:cubicBezTo>
                      <a:pt x="19635" y="13880"/>
                      <a:pt x="19738" y="15014"/>
                      <a:pt x="19870" y="15531"/>
                    </a:cubicBezTo>
                    <a:cubicBezTo>
                      <a:pt x="19912" y="15685"/>
                      <a:pt x="19963" y="15757"/>
                      <a:pt x="20030" y="15790"/>
                    </a:cubicBezTo>
                    <a:cubicBezTo>
                      <a:pt x="20097" y="15824"/>
                      <a:pt x="20180" y="15818"/>
                      <a:pt x="20283" y="15818"/>
                    </a:cubicBezTo>
                    <a:lnTo>
                      <a:pt x="20875" y="15818"/>
                    </a:lnTo>
                    <a:cubicBezTo>
                      <a:pt x="20978" y="15818"/>
                      <a:pt x="21061" y="15824"/>
                      <a:pt x="21128" y="15790"/>
                    </a:cubicBezTo>
                    <a:cubicBezTo>
                      <a:pt x="21195" y="15757"/>
                      <a:pt x="21246" y="15685"/>
                      <a:pt x="21288" y="15531"/>
                    </a:cubicBezTo>
                    <a:cubicBezTo>
                      <a:pt x="21420" y="15014"/>
                      <a:pt x="21526" y="13898"/>
                      <a:pt x="21573" y="12462"/>
                    </a:cubicBezTo>
                    <a:cubicBezTo>
                      <a:pt x="21591" y="11897"/>
                      <a:pt x="21600" y="11302"/>
                      <a:pt x="21600" y="10704"/>
                    </a:cubicBezTo>
                    <a:cubicBezTo>
                      <a:pt x="21600" y="10116"/>
                      <a:pt x="21591" y="9532"/>
                      <a:pt x="21573" y="8978"/>
                    </a:cubicBezTo>
                    <a:cubicBezTo>
                      <a:pt x="21526" y="7541"/>
                      <a:pt x="21420" y="6426"/>
                      <a:pt x="21288" y="5909"/>
                    </a:cubicBezTo>
                    <a:cubicBezTo>
                      <a:pt x="21246" y="5755"/>
                      <a:pt x="21195" y="5675"/>
                      <a:pt x="21128" y="5633"/>
                    </a:cubicBezTo>
                    <a:cubicBezTo>
                      <a:pt x="21061" y="5592"/>
                      <a:pt x="20978" y="5589"/>
                      <a:pt x="20875" y="5589"/>
                    </a:cubicBezTo>
                    <a:lnTo>
                      <a:pt x="20283" y="5589"/>
                    </a:lnTo>
                    <a:close/>
                  </a:path>
                </a:pathLst>
              </a:cu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59" tIns="22859" rIns="22859" bIns="22859" numCol="1" anchor="t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  <p:sp>
            <p:nvSpPr>
              <p:cNvPr id="38" name="Circle">
                <a:extLst>
                  <a:ext uri="{FF2B5EF4-FFF2-40B4-BE49-F238E27FC236}">
                    <a16:creationId xmlns:a16="http://schemas.microsoft.com/office/drawing/2014/main" id="{A05A2C5F-F65C-13A0-86AD-E26F875BC8EF}"/>
                  </a:ext>
                </a:extLst>
              </p:cNvPr>
              <p:cNvSpPr/>
              <p:nvPr/>
            </p:nvSpPr>
            <p:spPr>
              <a:xfrm>
                <a:off x="444420" y="0"/>
                <a:ext cx="1051092" cy="1051092"/>
              </a:xfrm>
              <a:prstGeom prst="ellipse">
                <a:avLst/>
              </a:prstGeom>
              <a:solidFill>
                <a:srgbClr val="0020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</p:grpSp>
        <p:pic>
          <p:nvPicPr>
            <p:cNvPr id="35" name="Graphique 34" descr="Badge 4 contour">
              <a:extLst>
                <a:ext uri="{FF2B5EF4-FFF2-40B4-BE49-F238E27FC236}">
                  <a16:creationId xmlns:a16="http://schemas.microsoft.com/office/drawing/2014/main" id="{16723D27-43EA-CCD6-9D62-1E2BBCA43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661349" y="1644551"/>
              <a:ext cx="457200" cy="457200"/>
            </a:xfrm>
            <a:prstGeom prst="rect">
              <a:avLst/>
            </a:prstGeom>
          </p:spPr>
        </p:pic>
        <p:pic>
          <p:nvPicPr>
            <p:cNvPr id="36" name="Graphique 35" descr="Badge 5 contour">
              <a:extLst>
                <a:ext uri="{FF2B5EF4-FFF2-40B4-BE49-F238E27FC236}">
                  <a16:creationId xmlns:a16="http://schemas.microsoft.com/office/drawing/2014/main" id="{DFDB0AEF-DCAA-C6BC-0FAB-81657E6001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7176529" y="1628226"/>
              <a:ext cx="45720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14393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31552-B35B-490B-2C12-6800668AA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A yellow smiley face with black outline&#10;&#10;AI-generated content may be incorrect.">
            <a:extLst>
              <a:ext uri="{FF2B5EF4-FFF2-40B4-BE49-F238E27FC236}">
                <a16:creationId xmlns:a16="http://schemas.microsoft.com/office/drawing/2014/main" id="{852CAFB2-3E24-408B-02AC-407951C930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6717" y="1713409"/>
            <a:ext cx="6096000" cy="3071506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083341-36A6-3B63-6B36-509D2F0B2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F0DC09-0359-4C4E-07A8-1AC771EAE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E0A7-B572-463D-B97A-C1157EB1109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407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5"/>
          <p:cNvSpPr txBox="1">
            <a:spLocks noGrp="1"/>
          </p:cNvSpPr>
          <p:nvPr>
            <p:ph type="sldNum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91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27</a:t>
            </a:fld>
            <a:endParaRPr/>
          </a:p>
        </p:txBody>
      </p:sp>
      <p:sp>
        <p:nvSpPr>
          <p:cNvPr id="29" name="Google Shape;154;g255964d55b8_0_1">
            <a:extLst>
              <a:ext uri="{FF2B5EF4-FFF2-40B4-BE49-F238E27FC236}">
                <a16:creationId xmlns:a16="http://schemas.microsoft.com/office/drawing/2014/main" id="{A6A85D65-81C8-D5BE-3CCC-E69BE23EFE67}"/>
              </a:ext>
            </a:extLst>
          </p:cNvPr>
          <p:cNvSpPr txBox="1"/>
          <p:nvPr/>
        </p:nvSpPr>
        <p:spPr>
          <a:xfrm>
            <a:off x="752475" y="745744"/>
            <a:ext cx="10515600" cy="9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60"/>
              <a:buFont typeface="Arial"/>
              <a:buNone/>
            </a:pPr>
            <a:r>
              <a:rPr lang="en-US" sz="3200">
                <a:solidFill>
                  <a:schemeClr val="dk1"/>
                </a:solidFill>
              </a:rPr>
              <a:t>The challenge of FAIR clinical research</a:t>
            </a:r>
            <a:endParaRPr sz="3200"/>
          </a:p>
        </p:txBody>
      </p:sp>
      <p:sp>
        <p:nvSpPr>
          <p:cNvPr id="11" name="Google Shape;329;p29">
            <a:extLst>
              <a:ext uri="{FF2B5EF4-FFF2-40B4-BE49-F238E27FC236}">
                <a16:creationId xmlns:a16="http://schemas.microsoft.com/office/drawing/2014/main" id="{05FB2EBB-7F89-7C9F-9217-12CAC9C874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033450" y="1824150"/>
            <a:ext cx="8520600" cy="366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800"/>
              <a:t>Data sharing steps through a clinical trial</a:t>
            </a:r>
            <a:endParaRPr sz="1800"/>
          </a:p>
        </p:txBody>
      </p:sp>
      <p:sp>
        <p:nvSpPr>
          <p:cNvPr id="12" name="Google Shape;330;p29">
            <a:extLst>
              <a:ext uri="{FF2B5EF4-FFF2-40B4-BE49-F238E27FC236}">
                <a16:creationId xmlns:a16="http://schemas.microsoft.com/office/drawing/2014/main" id="{FDC6ACE3-F665-6C91-BFA6-C78615BEB707}"/>
              </a:ext>
            </a:extLst>
          </p:cNvPr>
          <p:cNvSpPr txBox="1"/>
          <p:nvPr/>
        </p:nvSpPr>
        <p:spPr>
          <a:xfrm>
            <a:off x="825225" y="2729650"/>
            <a:ext cx="1462800" cy="4344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rPr>
              <a:t>(1) Pre-trial</a:t>
            </a:r>
            <a:endParaRPr b="1">
              <a:solidFill>
                <a:schemeClr val="dk2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cxnSp>
        <p:nvCxnSpPr>
          <p:cNvPr id="13" name="Google Shape;331;p29">
            <a:extLst>
              <a:ext uri="{FF2B5EF4-FFF2-40B4-BE49-F238E27FC236}">
                <a16:creationId xmlns:a16="http://schemas.microsoft.com/office/drawing/2014/main" id="{51560E32-70D7-A8A1-9F58-1C5435B42B8E}"/>
              </a:ext>
            </a:extLst>
          </p:cNvPr>
          <p:cNvCxnSpPr>
            <a:stCxn id="12" idx="3"/>
          </p:cNvCxnSpPr>
          <p:nvPr/>
        </p:nvCxnSpPr>
        <p:spPr>
          <a:xfrm>
            <a:off x="2288025" y="2946850"/>
            <a:ext cx="407400" cy="0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4" name="Google Shape;332;p29">
            <a:extLst>
              <a:ext uri="{FF2B5EF4-FFF2-40B4-BE49-F238E27FC236}">
                <a16:creationId xmlns:a16="http://schemas.microsoft.com/office/drawing/2014/main" id="{BC0B4116-A2D2-6C69-8551-899B132D3D81}"/>
              </a:ext>
            </a:extLst>
          </p:cNvPr>
          <p:cNvSpPr txBox="1"/>
          <p:nvPr/>
        </p:nvSpPr>
        <p:spPr>
          <a:xfrm>
            <a:off x="2695425" y="2729650"/>
            <a:ext cx="2842800" cy="4344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rPr>
              <a:t>(2) Trial set-up</a:t>
            </a:r>
            <a:endParaRPr b="1">
              <a:solidFill>
                <a:schemeClr val="dk2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cxnSp>
        <p:nvCxnSpPr>
          <p:cNvPr id="15" name="Google Shape;333;p29">
            <a:extLst>
              <a:ext uri="{FF2B5EF4-FFF2-40B4-BE49-F238E27FC236}">
                <a16:creationId xmlns:a16="http://schemas.microsoft.com/office/drawing/2014/main" id="{8FCABA84-810B-6CA2-0703-DE9EDD3DBD4E}"/>
              </a:ext>
            </a:extLst>
          </p:cNvPr>
          <p:cNvCxnSpPr/>
          <p:nvPr/>
        </p:nvCxnSpPr>
        <p:spPr>
          <a:xfrm>
            <a:off x="5538225" y="2946850"/>
            <a:ext cx="407400" cy="0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6" name="Google Shape;334;p29">
            <a:extLst>
              <a:ext uri="{FF2B5EF4-FFF2-40B4-BE49-F238E27FC236}">
                <a16:creationId xmlns:a16="http://schemas.microsoft.com/office/drawing/2014/main" id="{5B4126F3-0A1B-215D-F5B0-EB85561E8C15}"/>
              </a:ext>
            </a:extLst>
          </p:cNvPr>
          <p:cNvSpPr txBox="1"/>
          <p:nvPr/>
        </p:nvSpPr>
        <p:spPr>
          <a:xfrm>
            <a:off x="5945625" y="2729650"/>
            <a:ext cx="1462800" cy="4344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rPr>
              <a:t>(3) End of trial</a:t>
            </a:r>
            <a:endParaRPr b="1">
              <a:solidFill>
                <a:schemeClr val="dk2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cxnSp>
        <p:nvCxnSpPr>
          <p:cNvPr id="17" name="Google Shape;335;p29">
            <a:extLst>
              <a:ext uri="{FF2B5EF4-FFF2-40B4-BE49-F238E27FC236}">
                <a16:creationId xmlns:a16="http://schemas.microsoft.com/office/drawing/2014/main" id="{F5B74140-ECFF-3FA8-B024-B507A96D1FB1}"/>
              </a:ext>
            </a:extLst>
          </p:cNvPr>
          <p:cNvCxnSpPr/>
          <p:nvPr/>
        </p:nvCxnSpPr>
        <p:spPr>
          <a:xfrm>
            <a:off x="7408425" y="2946850"/>
            <a:ext cx="407400" cy="0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" name="Google Shape;336;p29">
            <a:extLst>
              <a:ext uri="{FF2B5EF4-FFF2-40B4-BE49-F238E27FC236}">
                <a16:creationId xmlns:a16="http://schemas.microsoft.com/office/drawing/2014/main" id="{F1A7BAA9-40E9-E2C9-B1E7-37425FE0517B}"/>
              </a:ext>
            </a:extLst>
          </p:cNvPr>
          <p:cNvCxnSpPr/>
          <p:nvPr/>
        </p:nvCxnSpPr>
        <p:spPr>
          <a:xfrm>
            <a:off x="906100" y="3231800"/>
            <a:ext cx="0" cy="440400"/>
          </a:xfrm>
          <a:prstGeom prst="straightConnector1">
            <a:avLst/>
          </a:prstGeom>
          <a:noFill/>
          <a:ln w="9525" cap="flat" cmpd="sng">
            <a:solidFill>
              <a:srgbClr val="DD2B6C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9" name="Google Shape;337;p29">
            <a:extLst>
              <a:ext uri="{FF2B5EF4-FFF2-40B4-BE49-F238E27FC236}">
                <a16:creationId xmlns:a16="http://schemas.microsoft.com/office/drawing/2014/main" id="{6EE5355B-4F3D-E1DF-03A4-387D98F0DC71}"/>
              </a:ext>
            </a:extLst>
          </p:cNvPr>
          <p:cNvSpPr txBox="1"/>
          <p:nvPr/>
        </p:nvSpPr>
        <p:spPr>
          <a:xfrm>
            <a:off x="825225" y="3739950"/>
            <a:ext cx="1291200" cy="434400"/>
          </a:xfrm>
          <a:prstGeom prst="rect">
            <a:avLst/>
          </a:prstGeom>
          <a:solidFill>
            <a:srgbClr val="EAD1DC"/>
          </a:solidFill>
          <a:ln w="9525" cap="flat" cmpd="sng">
            <a:solidFill>
              <a:srgbClr val="DD2B6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rPr>
              <a:t>Stakeholders</a:t>
            </a:r>
            <a:endParaRPr sz="1300" b="1">
              <a:solidFill>
                <a:schemeClr val="dk2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cxnSp>
        <p:nvCxnSpPr>
          <p:cNvPr id="20" name="Google Shape;338;p29">
            <a:extLst>
              <a:ext uri="{FF2B5EF4-FFF2-40B4-BE49-F238E27FC236}">
                <a16:creationId xmlns:a16="http://schemas.microsoft.com/office/drawing/2014/main" id="{9264A2AD-37E9-0802-8C63-9E3B722AC863}"/>
              </a:ext>
            </a:extLst>
          </p:cNvPr>
          <p:cNvCxnSpPr/>
          <p:nvPr/>
        </p:nvCxnSpPr>
        <p:spPr>
          <a:xfrm>
            <a:off x="2176450" y="3231800"/>
            <a:ext cx="9900" cy="1577400"/>
          </a:xfrm>
          <a:prstGeom prst="straightConnector1">
            <a:avLst/>
          </a:prstGeom>
          <a:noFill/>
          <a:ln w="9525" cap="flat" cmpd="sng">
            <a:solidFill>
              <a:srgbClr val="DD2B6C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1" name="Google Shape;339;p29">
            <a:extLst>
              <a:ext uri="{FF2B5EF4-FFF2-40B4-BE49-F238E27FC236}">
                <a16:creationId xmlns:a16="http://schemas.microsoft.com/office/drawing/2014/main" id="{DF6FD027-A7E4-A0F3-A274-BB66236616AB}"/>
              </a:ext>
            </a:extLst>
          </p:cNvPr>
          <p:cNvSpPr txBox="1"/>
          <p:nvPr/>
        </p:nvSpPr>
        <p:spPr>
          <a:xfrm>
            <a:off x="1418500" y="4884750"/>
            <a:ext cx="869400" cy="434400"/>
          </a:xfrm>
          <a:prstGeom prst="rect">
            <a:avLst/>
          </a:prstGeom>
          <a:solidFill>
            <a:srgbClr val="EAD1DC"/>
          </a:solidFill>
          <a:ln w="9525" cap="flat" cmpd="sng">
            <a:solidFill>
              <a:srgbClr val="DD2B6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rPr>
              <a:t>Funding</a:t>
            </a:r>
            <a:endParaRPr sz="1300" b="1">
              <a:solidFill>
                <a:schemeClr val="dk2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cxnSp>
        <p:nvCxnSpPr>
          <p:cNvPr id="22" name="Google Shape;340;p29">
            <a:extLst>
              <a:ext uri="{FF2B5EF4-FFF2-40B4-BE49-F238E27FC236}">
                <a16:creationId xmlns:a16="http://schemas.microsoft.com/office/drawing/2014/main" id="{02696950-5407-A1CE-148F-196028791EDD}"/>
              </a:ext>
            </a:extLst>
          </p:cNvPr>
          <p:cNvCxnSpPr/>
          <p:nvPr/>
        </p:nvCxnSpPr>
        <p:spPr>
          <a:xfrm>
            <a:off x="2786050" y="3231800"/>
            <a:ext cx="0" cy="440400"/>
          </a:xfrm>
          <a:prstGeom prst="straightConnector1">
            <a:avLst/>
          </a:prstGeom>
          <a:noFill/>
          <a:ln w="9525" cap="flat" cmpd="sng">
            <a:solidFill>
              <a:srgbClr val="DD2B6C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" name="Google Shape;341;p29">
            <a:extLst>
              <a:ext uri="{FF2B5EF4-FFF2-40B4-BE49-F238E27FC236}">
                <a16:creationId xmlns:a16="http://schemas.microsoft.com/office/drawing/2014/main" id="{3A97471B-D623-A23C-7A75-6A771C5482E0}"/>
              </a:ext>
            </a:extLst>
          </p:cNvPr>
          <p:cNvSpPr txBox="1"/>
          <p:nvPr/>
        </p:nvSpPr>
        <p:spPr>
          <a:xfrm>
            <a:off x="2695425" y="3739950"/>
            <a:ext cx="869400" cy="434400"/>
          </a:xfrm>
          <a:prstGeom prst="rect">
            <a:avLst/>
          </a:prstGeom>
          <a:solidFill>
            <a:srgbClr val="EAD1DC"/>
          </a:solidFill>
          <a:ln w="9525" cap="flat" cmpd="sng">
            <a:solidFill>
              <a:srgbClr val="DD2B6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rPr>
              <a:t>Protocol</a:t>
            </a:r>
            <a:endParaRPr sz="1300" b="1">
              <a:solidFill>
                <a:schemeClr val="dk2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24" name="Google Shape;342;p29">
            <a:extLst>
              <a:ext uri="{FF2B5EF4-FFF2-40B4-BE49-F238E27FC236}">
                <a16:creationId xmlns:a16="http://schemas.microsoft.com/office/drawing/2014/main" id="{5FF48F8F-BC44-61E1-F3B1-47F2E82DB8AD}"/>
              </a:ext>
            </a:extLst>
          </p:cNvPr>
          <p:cNvSpPr txBox="1"/>
          <p:nvPr/>
        </p:nvSpPr>
        <p:spPr>
          <a:xfrm>
            <a:off x="2738800" y="4856400"/>
            <a:ext cx="1291200" cy="434400"/>
          </a:xfrm>
          <a:prstGeom prst="rect">
            <a:avLst/>
          </a:prstGeom>
          <a:solidFill>
            <a:srgbClr val="EAD1DC"/>
          </a:solidFill>
          <a:ln w="9525" cap="flat" cmpd="sng">
            <a:solidFill>
              <a:srgbClr val="DD2B6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rPr>
              <a:t>Consent Form </a:t>
            </a:r>
            <a:endParaRPr sz="1300" b="1">
              <a:solidFill>
                <a:schemeClr val="dk2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cxnSp>
        <p:nvCxnSpPr>
          <p:cNvPr id="25" name="Google Shape;343;p29">
            <a:extLst>
              <a:ext uri="{FF2B5EF4-FFF2-40B4-BE49-F238E27FC236}">
                <a16:creationId xmlns:a16="http://schemas.microsoft.com/office/drawing/2014/main" id="{50179AA8-3B92-6833-AF69-269D9E89AA7C}"/>
              </a:ext>
            </a:extLst>
          </p:cNvPr>
          <p:cNvCxnSpPr/>
          <p:nvPr/>
        </p:nvCxnSpPr>
        <p:spPr>
          <a:xfrm>
            <a:off x="4462450" y="3231800"/>
            <a:ext cx="0" cy="440400"/>
          </a:xfrm>
          <a:prstGeom prst="straightConnector1">
            <a:avLst/>
          </a:prstGeom>
          <a:noFill/>
          <a:ln w="9525" cap="flat" cmpd="sng">
            <a:solidFill>
              <a:srgbClr val="DD2B6C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6" name="Google Shape;344;p29">
            <a:extLst>
              <a:ext uri="{FF2B5EF4-FFF2-40B4-BE49-F238E27FC236}">
                <a16:creationId xmlns:a16="http://schemas.microsoft.com/office/drawing/2014/main" id="{E1426131-F0BA-D0A4-9EF4-E4539D3D807B}"/>
              </a:ext>
            </a:extLst>
          </p:cNvPr>
          <p:cNvSpPr txBox="1"/>
          <p:nvPr/>
        </p:nvSpPr>
        <p:spPr>
          <a:xfrm>
            <a:off x="3892500" y="3739950"/>
            <a:ext cx="1291200" cy="746700"/>
          </a:xfrm>
          <a:prstGeom prst="rect">
            <a:avLst/>
          </a:prstGeom>
          <a:solidFill>
            <a:srgbClr val="EAD1DC"/>
          </a:solidFill>
          <a:ln w="9525" cap="flat" cmpd="sng">
            <a:solidFill>
              <a:srgbClr val="DD2B6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rPr>
              <a:t>Data Management Plan </a:t>
            </a:r>
            <a:endParaRPr sz="1300" b="1">
              <a:solidFill>
                <a:schemeClr val="dk2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27" name="Google Shape;345;p29">
            <a:extLst>
              <a:ext uri="{FF2B5EF4-FFF2-40B4-BE49-F238E27FC236}">
                <a16:creationId xmlns:a16="http://schemas.microsoft.com/office/drawing/2014/main" id="{BF8768A2-690F-35FA-50F7-03E65F3BED0D}"/>
              </a:ext>
            </a:extLst>
          </p:cNvPr>
          <p:cNvSpPr txBox="1"/>
          <p:nvPr/>
        </p:nvSpPr>
        <p:spPr>
          <a:xfrm>
            <a:off x="4476750" y="4808550"/>
            <a:ext cx="1291200" cy="987300"/>
          </a:xfrm>
          <a:prstGeom prst="rect">
            <a:avLst/>
          </a:prstGeom>
          <a:solidFill>
            <a:srgbClr val="EAD1DC"/>
          </a:solidFill>
          <a:ln w="9525" cap="flat" cmpd="sng">
            <a:solidFill>
              <a:srgbClr val="DD2B6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rPr>
              <a:t>CRF Annotation / database specification</a:t>
            </a:r>
            <a:endParaRPr sz="1300" b="1">
              <a:solidFill>
                <a:schemeClr val="dk2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cxnSp>
        <p:nvCxnSpPr>
          <p:cNvPr id="28" name="Google Shape;346;p29">
            <a:extLst>
              <a:ext uri="{FF2B5EF4-FFF2-40B4-BE49-F238E27FC236}">
                <a16:creationId xmlns:a16="http://schemas.microsoft.com/office/drawing/2014/main" id="{097A1E54-4E69-82B7-25A6-68C78A68BB8F}"/>
              </a:ext>
            </a:extLst>
          </p:cNvPr>
          <p:cNvCxnSpPr/>
          <p:nvPr/>
        </p:nvCxnSpPr>
        <p:spPr>
          <a:xfrm>
            <a:off x="6677025" y="3231800"/>
            <a:ext cx="0" cy="440400"/>
          </a:xfrm>
          <a:prstGeom prst="straightConnector1">
            <a:avLst/>
          </a:prstGeom>
          <a:noFill/>
          <a:ln w="9525" cap="flat" cmpd="sng">
            <a:solidFill>
              <a:srgbClr val="DD2B6C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" name="Google Shape;347;p29">
            <a:extLst>
              <a:ext uri="{FF2B5EF4-FFF2-40B4-BE49-F238E27FC236}">
                <a16:creationId xmlns:a16="http://schemas.microsoft.com/office/drawing/2014/main" id="{10875C46-1123-1907-3C59-17393A6CDA3F}"/>
              </a:ext>
            </a:extLst>
          </p:cNvPr>
          <p:cNvSpPr txBox="1"/>
          <p:nvPr/>
        </p:nvSpPr>
        <p:spPr>
          <a:xfrm>
            <a:off x="5857575" y="3733350"/>
            <a:ext cx="1638900" cy="783900"/>
          </a:xfrm>
          <a:prstGeom prst="rect">
            <a:avLst/>
          </a:prstGeom>
          <a:solidFill>
            <a:srgbClr val="EAD1DC"/>
          </a:solidFill>
          <a:ln w="9525" cap="flat" cmpd="sng">
            <a:solidFill>
              <a:srgbClr val="DD2B6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>
                <a:solidFill>
                  <a:srgbClr val="44546A"/>
                </a:solidFill>
                <a:latin typeface="IBM Plex Sans"/>
                <a:ea typeface="IBM Plex Sans"/>
                <a:cs typeface="IBM Plex Sans"/>
                <a:sym typeface="IBM Plex Sans"/>
              </a:rPr>
              <a:t>Further pseudonymisation / Anonymisation</a:t>
            </a:r>
            <a:endParaRPr sz="1300" b="1">
              <a:solidFill>
                <a:srgbClr val="44546A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cxnSp>
        <p:nvCxnSpPr>
          <p:cNvPr id="31" name="Google Shape;348;p29">
            <a:extLst>
              <a:ext uri="{FF2B5EF4-FFF2-40B4-BE49-F238E27FC236}">
                <a16:creationId xmlns:a16="http://schemas.microsoft.com/office/drawing/2014/main" id="{90D107BC-1A96-8151-76DD-A3A36DA541C0}"/>
              </a:ext>
            </a:extLst>
          </p:cNvPr>
          <p:cNvCxnSpPr/>
          <p:nvPr/>
        </p:nvCxnSpPr>
        <p:spPr>
          <a:xfrm>
            <a:off x="3654513" y="3231800"/>
            <a:ext cx="9900" cy="1577400"/>
          </a:xfrm>
          <a:prstGeom prst="straightConnector1">
            <a:avLst/>
          </a:prstGeom>
          <a:noFill/>
          <a:ln w="9525" cap="flat" cmpd="sng">
            <a:solidFill>
              <a:srgbClr val="DD2B6C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2" name="Google Shape;349;p29">
            <a:extLst>
              <a:ext uri="{FF2B5EF4-FFF2-40B4-BE49-F238E27FC236}">
                <a16:creationId xmlns:a16="http://schemas.microsoft.com/office/drawing/2014/main" id="{1ACEBB53-6BD4-DBFA-2765-CED04A5E3ED0}"/>
              </a:ext>
            </a:extLst>
          </p:cNvPr>
          <p:cNvCxnSpPr/>
          <p:nvPr/>
        </p:nvCxnSpPr>
        <p:spPr>
          <a:xfrm>
            <a:off x="5411763" y="3197600"/>
            <a:ext cx="9900" cy="1577400"/>
          </a:xfrm>
          <a:prstGeom prst="straightConnector1">
            <a:avLst/>
          </a:prstGeom>
          <a:noFill/>
          <a:ln w="9525" cap="flat" cmpd="sng">
            <a:solidFill>
              <a:srgbClr val="DD2B6C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3" name="Google Shape;350;p29">
            <a:extLst>
              <a:ext uri="{FF2B5EF4-FFF2-40B4-BE49-F238E27FC236}">
                <a16:creationId xmlns:a16="http://schemas.microsoft.com/office/drawing/2014/main" id="{CFC0D1D2-B6A9-5BB5-4A75-B6A1A1F0BAB0}"/>
              </a:ext>
            </a:extLst>
          </p:cNvPr>
          <p:cNvSpPr txBox="1"/>
          <p:nvPr/>
        </p:nvSpPr>
        <p:spPr>
          <a:xfrm>
            <a:off x="6031425" y="5056525"/>
            <a:ext cx="1291200" cy="572700"/>
          </a:xfrm>
          <a:prstGeom prst="rect">
            <a:avLst/>
          </a:prstGeom>
          <a:solidFill>
            <a:srgbClr val="EAD1DC"/>
          </a:solidFill>
          <a:ln w="9525" cap="flat" cmpd="sng">
            <a:solidFill>
              <a:srgbClr val="DD2B6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>
                <a:solidFill>
                  <a:srgbClr val="44546A"/>
                </a:solidFill>
                <a:latin typeface="IBM Plex Sans"/>
                <a:ea typeface="IBM Plex Sans"/>
                <a:cs typeface="IBM Plex Sans"/>
                <a:sym typeface="IBM Plex Sans"/>
              </a:rPr>
              <a:t>Data pack preparation </a:t>
            </a:r>
            <a:endParaRPr sz="1300" b="1">
              <a:solidFill>
                <a:srgbClr val="44546A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cxnSp>
        <p:nvCxnSpPr>
          <p:cNvPr id="34" name="Google Shape;351;p29">
            <a:extLst>
              <a:ext uri="{FF2B5EF4-FFF2-40B4-BE49-F238E27FC236}">
                <a16:creationId xmlns:a16="http://schemas.microsoft.com/office/drawing/2014/main" id="{720A9AF4-7B0C-7DFC-A357-A30D8B23C5F6}"/>
              </a:ext>
            </a:extLst>
          </p:cNvPr>
          <p:cNvCxnSpPr/>
          <p:nvPr/>
        </p:nvCxnSpPr>
        <p:spPr>
          <a:xfrm>
            <a:off x="6677025" y="4578400"/>
            <a:ext cx="0" cy="440400"/>
          </a:xfrm>
          <a:prstGeom prst="straightConnector1">
            <a:avLst/>
          </a:prstGeom>
          <a:noFill/>
          <a:ln w="9525" cap="flat" cmpd="sng">
            <a:solidFill>
              <a:srgbClr val="DD2B6C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" name="Google Shape;352;p29">
            <a:extLst>
              <a:ext uri="{FF2B5EF4-FFF2-40B4-BE49-F238E27FC236}">
                <a16:creationId xmlns:a16="http://schemas.microsoft.com/office/drawing/2014/main" id="{84249D29-0179-D202-7F51-3DD6CA4E4D75}"/>
              </a:ext>
            </a:extLst>
          </p:cNvPr>
          <p:cNvCxnSpPr/>
          <p:nvPr/>
        </p:nvCxnSpPr>
        <p:spPr>
          <a:xfrm>
            <a:off x="8856100" y="3231800"/>
            <a:ext cx="8100" cy="225300"/>
          </a:xfrm>
          <a:prstGeom prst="straightConnector1">
            <a:avLst/>
          </a:prstGeom>
          <a:noFill/>
          <a:ln w="9525" cap="flat" cmpd="sng">
            <a:solidFill>
              <a:srgbClr val="38761D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6" name="Google Shape;353;p29">
            <a:extLst>
              <a:ext uri="{FF2B5EF4-FFF2-40B4-BE49-F238E27FC236}">
                <a16:creationId xmlns:a16="http://schemas.microsoft.com/office/drawing/2014/main" id="{852FD602-5361-541D-01B5-8F191FEAF73D}"/>
              </a:ext>
            </a:extLst>
          </p:cNvPr>
          <p:cNvSpPr txBox="1"/>
          <p:nvPr/>
        </p:nvSpPr>
        <p:spPr>
          <a:xfrm>
            <a:off x="7815824" y="2729650"/>
            <a:ext cx="2145625" cy="434399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solidFill>
                  <a:srgbClr val="44546A"/>
                </a:solidFill>
                <a:latin typeface="IBM Plex Sans"/>
                <a:ea typeface="IBM Plex Sans"/>
                <a:cs typeface="IBM Plex Sans"/>
                <a:sym typeface="IBM Plex Sans"/>
              </a:rPr>
              <a:t>(4) Long-term storage </a:t>
            </a:r>
            <a:endParaRPr b="1">
              <a:solidFill>
                <a:srgbClr val="44546A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7" name="Google Shape;354;p29">
            <a:extLst>
              <a:ext uri="{FF2B5EF4-FFF2-40B4-BE49-F238E27FC236}">
                <a16:creationId xmlns:a16="http://schemas.microsoft.com/office/drawing/2014/main" id="{3F491BBB-AE8F-5B20-3274-DBE9D8C36EA7}"/>
              </a:ext>
            </a:extLst>
          </p:cNvPr>
          <p:cNvSpPr txBox="1"/>
          <p:nvPr/>
        </p:nvSpPr>
        <p:spPr>
          <a:xfrm>
            <a:off x="8210500" y="3511350"/>
            <a:ext cx="1291200" cy="936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rPr>
              <a:t>Set up Data Transfer &amp; Data Use processes</a:t>
            </a:r>
            <a:endParaRPr sz="1300" b="1">
              <a:solidFill>
                <a:schemeClr val="dk2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38" name="Google Shape;355;p29">
            <a:extLst>
              <a:ext uri="{FF2B5EF4-FFF2-40B4-BE49-F238E27FC236}">
                <a16:creationId xmlns:a16="http://schemas.microsoft.com/office/drawing/2014/main" id="{73A215D1-3013-2525-7A1B-84CE6CFFD51F}"/>
              </a:ext>
            </a:extLst>
          </p:cNvPr>
          <p:cNvSpPr txBox="1"/>
          <p:nvPr/>
        </p:nvSpPr>
        <p:spPr>
          <a:xfrm>
            <a:off x="8210500" y="4768850"/>
            <a:ext cx="1291200" cy="507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>
                <a:solidFill>
                  <a:srgbClr val="44546A"/>
                </a:solidFill>
                <a:latin typeface="IBM Plex Sans"/>
                <a:ea typeface="IBM Plex Sans"/>
                <a:cs typeface="IBM Plex Sans"/>
                <a:sym typeface="IBM Plex Sans"/>
              </a:rPr>
              <a:t>Contractual Agreements</a:t>
            </a:r>
            <a:endParaRPr sz="1300" b="1">
              <a:solidFill>
                <a:srgbClr val="44546A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cxnSp>
        <p:nvCxnSpPr>
          <p:cNvPr id="39" name="Google Shape;356;p29">
            <a:extLst>
              <a:ext uri="{FF2B5EF4-FFF2-40B4-BE49-F238E27FC236}">
                <a16:creationId xmlns:a16="http://schemas.microsoft.com/office/drawing/2014/main" id="{55466726-803B-95AC-EF25-90B5D95F03A7}"/>
              </a:ext>
            </a:extLst>
          </p:cNvPr>
          <p:cNvCxnSpPr/>
          <p:nvPr/>
        </p:nvCxnSpPr>
        <p:spPr>
          <a:xfrm>
            <a:off x="8852050" y="4523900"/>
            <a:ext cx="8100" cy="225300"/>
          </a:xfrm>
          <a:prstGeom prst="straightConnector1">
            <a:avLst/>
          </a:prstGeom>
          <a:noFill/>
          <a:ln w="9525" cap="flat" cmpd="sng">
            <a:solidFill>
              <a:srgbClr val="38761D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0" name="Google Shape;357;p29">
            <a:extLst>
              <a:ext uri="{FF2B5EF4-FFF2-40B4-BE49-F238E27FC236}">
                <a16:creationId xmlns:a16="http://schemas.microsoft.com/office/drawing/2014/main" id="{5FA7DE4D-2D8E-129C-3519-37ED04D8209E}"/>
              </a:ext>
            </a:extLst>
          </p:cNvPr>
          <p:cNvCxnSpPr/>
          <p:nvPr/>
        </p:nvCxnSpPr>
        <p:spPr>
          <a:xfrm>
            <a:off x="8852050" y="5362100"/>
            <a:ext cx="8100" cy="225300"/>
          </a:xfrm>
          <a:prstGeom prst="straightConnector1">
            <a:avLst/>
          </a:prstGeom>
          <a:noFill/>
          <a:ln w="9525" cap="flat" cmpd="sng">
            <a:solidFill>
              <a:srgbClr val="38761D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" name="Google Shape;358;p29">
            <a:extLst>
              <a:ext uri="{FF2B5EF4-FFF2-40B4-BE49-F238E27FC236}">
                <a16:creationId xmlns:a16="http://schemas.microsoft.com/office/drawing/2014/main" id="{27920EF4-3CBE-E297-6240-63828682D610}"/>
              </a:ext>
            </a:extLst>
          </p:cNvPr>
          <p:cNvSpPr txBox="1"/>
          <p:nvPr/>
        </p:nvSpPr>
        <p:spPr>
          <a:xfrm>
            <a:off x="8210499" y="5597350"/>
            <a:ext cx="1423357" cy="32405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1">
                <a:solidFill>
                  <a:srgbClr val="44546A"/>
                </a:solidFill>
                <a:latin typeface="IBM Plex Sans"/>
                <a:ea typeface="IBM Plex Sans"/>
                <a:cs typeface="IBM Plex Sans"/>
                <a:sym typeface="IBM Plex Sans"/>
              </a:rPr>
              <a:t>Secondary Use</a:t>
            </a:r>
            <a:endParaRPr sz="1300" b="1">
              <a:solidFill>
                <a:srgbClr val="44546A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42" name="Google Shape;359;p29">
            <a:extLst>
              <a:ext uri="{FF2B5EF4-FFF2-40B4-BE49-F238E27FC236}">
                <a16:creationId xmlns:a16="http://schemas.microsoft.com/office/drawing/2014/main" id="{ABD5BF87-B5F9-556A-4706-DD0A7D9CD2FA}"/>
              </a:ext>
            </a:extLst>
          </p:cNvPr>
          <p:cNvSpPr txBox="1"/>
          <p:nvPr/>
        </p:nvSpPr>
        <p:spPr>
          <a:xfrm>
            <a:off x="752475" y="5773050"/>
            <a:ext cx="4086600" cy="2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u="sng">
                <a:solidFill>
                  <a:schemeClr val="hlink"/>
                </a:solidFill>
                <a:latin typeface="IBM Plex Sans"/>
                <a:ea typeface="IBM Plex Sans"/>
                <a:cs typeface="IBM Plex Sans"/>
                <a:sym typeface="IBM Plex Sans"/>
                <a:hlinkClick r:id="rId3"/>
              </a:rPr>
              <a:t>Tudur Smith et al. BMC Medicine (2015) 13:298</a:t>
            </a:r>
            <a:endParaRPr sz="1200">
              <a:solidFill>
                <a:schemeClr val="dk2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id="43" name="Google Shape;360;p29">
            <a:extLst>
              <a:ext uri="{FF2B5EF4-FFF2-40B4-BE49-F238E27FC236}">
                <a16:creationId xmlns:a16="http://schemas.microsoft.com/office/drawing/2014/main" id="{BA6BF068-4AB4-BCD4-BC5A-120A22977C93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52925" y="2261725"/>
            <a:ext cx="407400" cy="40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361;p29">
            <a:extLst>
              <a:ext uri="{FF2B5EF4-FFF2-40B4-BE49-F238E27FC236}">
                <a16:creationId xmlns:a16="http://schemas.microsoft.com/office/drawing/2014/main" id="{03F46F1A-C122-E607-65F0-A2061E59976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3925" y="2261725"/>
            <a:ext cx="407400" cy="40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362;p29">
            <a:extLst>
              <a:ext uri="{FF2B5EF4-FFF2-40B4-BE49-F238E27FC236}">
                <a16:creationId xmlns:a16="http://schemas.microsoft.com/office/drawing/2014/main" id="{BBA31B63-1AC1-71B7-6487-5E6365804F7F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7925" y="2254500"/>
            <a:ext cx="407400" cy="40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363;p29">
            <a:extLst>
              <a:ext uri="{FF2B5EF4-FFF2-40B4-BE49-F238E27FC236}">
                <a16:creationId xmlns:a16="http://schemas.microsoft.com/office/drawing/2014/main" id="{0DA4142C-62BC-AA68-FB47-65773981A1DA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92075" y="2254500"/>
            <a:ext cx="407400" cy="407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72484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A screenshot of a search box&#10;&#10;Description automatically generated">
            <a:extLst>
              <a:ext uri="{FF2B5EF4-FFF2-40B4-BE49-F238E27FC236}">
                <a16:creationId xmlns:a16="http://schemas.microsoft.com/office/drawing/2014/main" id="{E7F6D2E3-410D-7C47-3D36-6D9981CC98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4871" y="736502"/>
            <a:ext cx="8402257" cy="5440461"/>
          </a:xfrm>
          <a:noFill/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2C686D-3406-4255-9D26-ADF659FC4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64" y="359337"/>
            <a:ext cx="4114800" cy="378851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>
                <a:latin typeface="Source Sans Pro SemiBold"/>
                <a:ea typeface="Source Sans Pro SemiBold"/>
              </a:rPr>
              <a:t>Keyword search</a:t>
            </a: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513B8C-ACF1-4D89-AE6D-BD0DB6D6F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486C365-2F9C-4F73-B5E5-7A34C7F5CB0A}" type="slidenum">
              <a:rPr lang="en-GB" smtClean="0"/>
              <a:pPr>
                <a:spcAft>
                  <a:spcPts val="600"/>
                </a:spcAft>
              </a:pPr>
              <a:t>28</a:t>
            </a:fld>
            <a:endParaRPr lang="en-GB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0C32B95C-FBD9-A45C-692F-CFADB4AA2A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756273"/>
            <a:ext cx="1792725" cy="21525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1871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A screenshot of a search box&#10;&#10;Description automatically generated">
            <a:extLst>
              <a:ext uri="{FF2B5EF4-FFF2-40B4-BE49-F238E27FC236}">
                <a16:creationId xmlns:a16="http://schemas.microsoft.com/office/drawing/2014/main" id="{DE4A9180-8078-8BD1-83E7-99C780DD5F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0314" y="736502"/>
            <a:ext cx="7971371" cy="5440461"/>
          </a:xfrm>
          <a:noFill/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2C686D-3406-4255-9D26-ADF659FC4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64" y="359337"/>
            <a:ext cx="4114800" cy="378851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>
                <a:latin typeface="Source Sans Pro SemiBold"/>
                <a:ea typeface="Source Sans Pro SemiBold"/>
              </a:rPr>
              <a:t>Filtering</a:t>
            </a: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513B8C-ACF1-4D89-AE6D-BD0DB6D6F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486C365-2F9C-4F73-B5E5-7A34C7F5CB0A}" type="slidenum">
              <a:rPr lang="en-GB" smtClean="0"/>
              <a:pPr>
                <a:spcAft>
                  <a:spcPts val="600"/>
                </a:spcAft>
              </a:pPr>
              <a:t>29</a:t>
            </a:fld>
            <a:endParaRPr lang="en-GB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262DC0B-0481-4910-674F-08BCDF1D44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756273"/>
            <a:ext cx="1792725" cy="21525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213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4DA66-F4B4-74F2-B9F3-3CEB593DB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AAB61F-F118-8408-DC18-D0EDE1010C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B33E40-9C3D-D83F-A64F-BE9483C9F9E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586F15-C539-127D-7BFB-A951BEF05C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 lang="fr-F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DBBB2F-74A5-2FE9-D5BE-866D92279908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64A19AF-C0D5-1486-1FFA-86D7CFF37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412" y="738098"/>
            <a:ext cx="8276685" cy="513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13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39D06-7B61-B6C5-25EA-32273A0D4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31641-E5A3-B701-9C5F-3CB6F6C9D3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68E653-376B-0EE4-A586-D91597F9009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3A0430-09D3-95CE-ECFA-4DE982FC36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</a:t>
            </a:fld>
            <a:endParaRPr lang="fr-F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9CF2E36-1D9A-5187-0A5A-84FC85CFE441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A screenshot of a forum&#10;&#10;AI-generated content may be incorrect.">
            <a:extLst>
              <a:ext uri="{FF2B5EF4-FFF2-40B4-BE49-F238E27FC236}">
                <a16:creationId xmlns:a16="http://schemas.microsoft.com/office/drawing/2014/main" id="{5CEF3485-BF6B-7F9B-F5A8-BD732C7A4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878" y="760383"/>
            <a:ext cx="6551941" cy="535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347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2C686D-3406-4255-9D26-ADF659FC4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64" y="359337"/>
            <a:ext cx="4114800" cy="378851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>
                <a:latin typeface="Source Sans Pro SemiBold"/>
                <a:ea typeface="Source Sans Pro SemiBold"/>
              </a:rPr>
              <a:t>The home page</a:t>
            </a: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513B8C-ACF1-4D89-AE6D-BD0DB6D6F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486C365-2F9C-4F73-B5E5-7A34C7F5CB0A}" type="slidenum">
              <a:rPr lang="en-GB" smtClean="0"/>
              <a:pPr>
                <a:spcAft>
                  <a:spcPts val="600"/>
                </a:spcAft>
              </a:pPr>
              <a:t>5</a:t>
            </a:fld>
            <a:endParaRPr lang="en-GB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95FE78A9-4C09-DDD7-05A4-04FD5CB576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756273"/>
            <a:ext cx="1792725" cy="215252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59C56B-A2B3-5E0F-47BD-2CC1CB5FA958}"/>
              </a:ext>
            </a:extLst>
          </p:cNvPr>
          <p:cNvSpPr txBox="1"/>
          <p:nvPr/>
        </p:nvSpPr>
        <p:spPr>
          <a:xfrm>
            <a:off x="725231" y="1707268"/>
            <a:ext cx="3698723" cy="38472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b="1" dirty="0">
                <a:ea typeface="Source Sans Pro Light"/>
              </a:rPr>
              <a:t>The clinical research </a:t>
            </a:r>
            <a:r>
              <a:rPr lang="en-US" sz="3600" b="1" err="1">
                <a:ea typeface="Source Sans Pro Light"/>
              </a:rPr>
              <a:t>MetaData</a:t>
            </a:r>
            <a:r>
              <a:rPr lang="en-US" sz="3600" b="1" dirty="0">
                <a:ea typeface="Source Sans Pro Light"/>
              </a:rPr>
              <a:t> Repository</a:t>
            </a:r>
          </a:p>
          <a:p>
            <a:endParaRPr lang="en-US" sz="3600" b="1" dirty="0">
              <a:ea typeface="Source Sans Pro Light"/>
            </a:endParaRPr>
          </a:p>
          <a:p>
            <a:r>
              <a:rPr lang="en-US" sz="3600" b="1" dirty="0" err="1">
                <a:ea typeface="Source Sans Pro Light"/>
              </a:rPr>
              <a:t>crMDR</a:t>
            </a:r>
            <a:endParaRPr lang="en-US" sz="3600" b="1">
              <a:ea typeface="Source Sans Pro Light"/>
            </a:endParaRPr>
          </a:p>
          <a:p>
            <a:endParaRPr lang="en-US" sz="3600" b="1" dirty="0">
              <a:ea typeface="Source Sans Pro Light"/>
            </a:endParaRPr>
          </a:p>
          <a:p>
            <a:r>
              <a:rPr lang="en-US" sz="2800" b="1" dirty="0">
                <a:solidFill>
                  <a:schemeClr val="accent2">
                    <a:lumMod val="76000"/>
                  </a:schemeClr>
                </a:solidFill>
                <a:ea typeface="Source Sans Pro Light"/>
              </a:rPr>
              <a:t>https://crmdr.ecrin.org</a:t>
            </a:r>
          </a:p>
        </p:txBody>
      </p:sp>
      <p:pic>
        <p:nvPicPr>
          <p:cNvPr id="8" name="Content Placeholder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D41ED59-A0AA-BB71-35C1-B6A9436441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82258" y="752352"/>
            <a:ext cx="6581258" cy="536562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432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A8B053-B7A5-4DAC-A856-E0CA7A170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latin typeface="Source Sans Pro SemiBold"/>
                <a:ea typeface="Source Sans Pro SemiBold"/>
              </a:rPr>
              <a:t>Credits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AE24D8-C75E-4A87-B54A-DC21BCA3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E32741-D0B3-0126-1930-6ADBF8106A6B}"/>
              </a:ext>
            </a:extLst>
          </p:cNvPr>
          <p:cNvSpPr txBox="1">
            <a:spLocks/>
          </p:cNvSpPr>
          <p:nvPr/>
        </p:nvSpPr>
        <p:spPr>
          <a:xfrm>
            <a:off x="967596" y="738188"/>
            <a:ext cx="3149600" cy="986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+mj-cs"/>
              </a:defRPr>
            </a:lvl1pPr>
          </a:lstStyle>
          <a:p>
            <a:r>
              <a:rPr lang="en-GB" sz="3200" b="1">
                <a:latin typeface="Calibri"/>
                <a:ea typeface="Calibri"/>
                <a:cs typeface="Calibri"/>
              </a:rPr>
              <a:t>Steve Canham</a:t>
            </a:r>
          </a:p>
        </p:txBody>
      </p:sp>
      <p:pic>
        <p:nvPicPr>
          <p:cNvPr id="2" name="Picture 1" descr="A person holding a microphone&#10;&#10;Description automatically generated">
            <a:extLst>
              <a:ext uri="{FF2B5EF4-FFF2-40B4-BE49-F238E27FC236}">
                <a16:creationId xmlns:a16="http://schemas.microsoft.com/office/drawing/2014/main" id="{BBCBDD60-7E6B-7559-B55A-BA60672523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356" y="1516245"/>
            <a:ext cx="2902080" cy="4114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4D4BD3-9E44-8D62-13FD-D851C47C537A}"/>
              </a:ext>
            </a:extLst>
          </p:cNvPr>
          <p:cNvSpPr txBox="1"/>
          <p:nvPr/>
        </p:nvSpPr>
        <p:spPr>
          <a:xfrm>
            <a:off x="5546148" y="943841"/>
            <a:ext cx="478674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latin typeface="Calibri"/>
                <a:ea typeface="Source Sans Pro Light"/>
                <a:cs typeface="Calibri"/>
              </a:rPr>
              <a:t>Christian Ohmann</a:t>
            </a:r>
            <a:endParaRPr lang="en-US" sz="3200" b="1">
              <a:latin typeface="Calibri"/>
              <a:cs typeface="Calibri"/>
            </a:endParaRPr>
          </a:p>
        </p:txBody>
      </p:sp>
      <p:pic>
        <p:nvPicPr>
          <p:cNvPr id="7" name="Picture 6" descr="A person in a suit and tie&#10;&#10;Description automatically generated">
            <a:extLst>
              <a:ext uri="{FF2B5EF4-FFF2-40B4-BE49-F238E27FC236}">
                <a16:creationId xmlns:a16="http://schemas.microsoft.com/office/drawing/2014/main" id="{2CC1A8DB-EC06-BAC7-A4FA-763903F44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6974" y="1518068"/>
            <a:ext cx="3783930" cy="379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730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A8B053-B7A5-4DAC-A856-E0CA7A170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latin typeface="Source Sans Pro SemiBold"/>
                <a:ea typeface="Source Sans Pro SemiBold"/>
              </a:rPr>
              <a:t>What  is the </a:t>
            </a:r>
            <a:r>
              <a:rPr lang="en-GB" err="1">
                <a:latin typeface="Source Sans Pro SemiBold"/>
                <a:ea typeface="Source Sans Pro SemiBold"/>
              </a:rPr>
              <a:t>crMDR</a:t>
            </a:r>
            <a:r>
              <a:rPr lang="en-GB">
                <a:latin typeface="Source Sans Pro SemiBold"/>
                <a:ea typeface="Source Sans Pro SemiBold"/>
              </a:rPr>
              <a:t>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AE24D8-C75E-4A87-B54A-DC21BCA3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E32741-D0B3-0126-1930-6ADBF8106A6B}"/>
              </a:ext>
            </a:extLst>
          </p:cNvPr>
          <p:cNvSpPr txBox="1">
            <a:spLocks/>
          </p:cNvSpPr>
          <p:nvPr/>
        </p:nvSpPr>
        <p:spPr>
          <a:xfrm>
            <a:off x="838200" y="738188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+mj-cs"/>
              </a:defRPr>
            </a:lvl1pPr>
          </a:lstStyle>
          <a:p>
            <a:r>
              <a:rPr lang="en-GB" sz="3200" b="1">
                <a:latin typeface="Calibri"/>
                <a:ea typeface="Calibri"/>
                <a:cs typeface="Calibri"/>
              </a:rPr>
              <a:t>What is the clinical research </a:t>
            </a:r>
            <a:r>
              <a:rPr lang="en-GB" sz="3200" b="1" err="1">
                <a:latin typeface="Calibri"/>
                <a:ea typeface="Calibri"/>
                <a:cs typeface="Calibri"/>
              </a:rPr>
              <a:t>MetaData</a:t>
            </a:r>
            <a:r>
              <a:rPr lang="en-GB" sz="3200" b="1">
                <a:latin typeface="Calibri"/>
                <a:ea typeface="Calibri"/>
                <a:cs typeface="Calibri"/>
              </a:rPr>
              <a:t> Repository</a:t>
            </a:r>
            <a:endParaRPr lang="en-GB" sz="3200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9DCD7A-EFF7-6CAB-68EC-E0D622312DC6}"/>
              </a:ext>
            </a:extLst>
          </p:cNvPr>
          <p:cNvSpPr txBox="1"/>
          <p:nvPr/>
        </p:nvSpPr>
        <p:spPr>
          <a:xfrm>
            <a:off x="1969998" y="2127550"/>
            <a:ext cx="8666017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latin typeface="Calibri"/>
                <a:ea typeface="Source Sans Pro Light"/>
                <a:cs typeface="Calibri"/>
              </a:rPr>
              <a:t>A data warehouse </a:t>
            </a:r>
          </a:p>
          <a:p>
            <a:endParaRPr lang="en-US" sz="2800">
              <a:latin typeface="Calibri"/>
              <a:ea typeface="Source Sans Pro Light"/>
              <a:cs typeface="Calibri"/>
            </a:endParaRPr>
          </a:p>
          <a:p>
            <a:r>
              <a:rPr lang="en-US" sz="2800">
                <a:latin typeface="Calibri"/>
                <a:ea typeface="Source Sans Pro Light"/>
                <a:cs typeface="Calibri"/>
              </a:rPr>
              <a:t>collecting clinical trial (meta)data from different sources</a:t>
            </a:r>
            <a:endParaRPr lang="en-US"/>
          </a:p>
          <a:p>
            <a:endParaRPr lang="en-US" sz="2800">
              <a:latin typeface="Calibri"/>
              <a:ea typeface="Source Sans Pro Light"/>
              <a:cs typeface="Calibri"/>
            </a:endParaRPr>
          </a:p>
          <a:p>
            <a:r>
              <a:rPr lang="en-US" sz="2800" err="1">
                <a:latin typeface="Calibri"/>
                <a:ea typeface="Source Sans Pro Light"/>
                <a:cs typeface="Calibri"/>
              </a:rPr>
              <a:t>harmonising</a:t>
            </a:r>
            <a:r>
              <a:rPr lang="en-US" sz="2800">
                <a:latin typeface="Calibri"/>
                <a:ea typeface="Source Sans Pro Light"/>
                <a:cs typeface="Calibri"/>
              </a:rPr>
              <a:t> it in a single schema (model)  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33709A-CD34-195B-294D-CA9EC1A68182}"/>
              </a:ext>
            </a:extLst>
          </p:cNvPr>
          <p:cNvSpPr txBox="1"/>
          <p:nvPr/>
        </p:nvSpPr>
        <p:spPr>
          <a:xfrm>
            <a:off x="4094307" y="4893938"/>
            <a:ext cx="400165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>
                <a:solidFill>
                  <a:schemeClr val="accent2">
                    <a:lumMod val="76000"/>
                  </a:schemeClr>
                </a:solidFill>
                <a:latin typeface="Calibri"/>
                <a:ea typeface="Source Sans Pro Light"/>
                <a:cs typeface="Calibri"/>
              </a:rPr>
              <a:t>https://crmdr.ecrin.org</a:t>
            </a:r>
            <a:endParaRPr lang="en-US" sz="3200">
              <a:solidFill>
                <a:schemeClr val="accent2">
                  <a:lumMod val="76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3667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A8B053-B7A5-4DAC-A856-E0CA7A170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What is the </a:t>
            </a:r>
            <a:r>
              <a:rPr lang="en-GB" dirty="0" err="1"/>
              <a:t>crMDR</a:t>
            </a:r>
            <a:r>
              <a:rPr lang="en-GB" dirty="0"/>
              <a:t>?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AE24D8-C75E-4A87-B54A-DC21BCA3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86EC59-5B66-59E3-B858-D517E3E6926A}"/>
              </a:ext>
            </a:extLst>
          </p:cNvPr>
          <p:cNvSpPr txBox="1">
            <a:spLocks/>
          </p:cNvSpPr>
          <p:nvPr/>
        </p:nvSpPr>
        <p:spPr>
          <a:xfrm>
            <a:off x="838200" y="738188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+mj-cs"/>
              </a:defRPr>
            </a:lvl1pPr>
          </a:lstStyle>
          <a:p>
            <a:r>
              <a:rPr lang="en-GB" sz="3200" b="1" dirty="0">
                <a:latin typeface="Calibri"/>
                <a:ea typeface="Calibri"/>
                <a:cs typeface="Calibri"/>
              </a:rPr>
              <a:t>Global Sources: Trial Registries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40A086-D1D1-5F0F-B898-891857A35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999" y="2271519"/>
            <a:ext cx="4734586" cy="27721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746531-DFC1-0C4B-6D81-C4B16A5D9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585" y="2271518"/>
            <a:ext cx="5058481" cy="2600688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3D83D91-63B6-0316-09EA-69F276084DA7}"/>
              </a:ext>
            </a:extLst>
          </p:cNvPr>
          <p:cNvSpPr txBox="1">
            <a:spLocks/>
          </p:cNvSpPr>
          <p:nvPr/>
        </p:nvSpPr>
        <p:spPr>
          <a:xfrm>
            <a:off x="1391414" y="1767428"/>
            <a:ext cx="9255463" cy="4605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7675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76325" algn="l"/>
              </a:tabLst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28650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826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rgbClr val="000091"/>
                </a:solidFill>
                <a:latin typeface="Calibri"/>
                <a:ea typeface="Calibri"/>
                <a:cs typeface="Calibri"/>
              </a:rPr>
              <a:t>In addition to </a:t>
            </a:r>
            <a:r>
              <a:rPr lang="en-GB" sz="2000" b="1" dirty="0">
                <a:solidFill>
                  <a:srgbClr val="000091"/>
                </a:solidFill>
                <a:latin typeface="Calibri"/>
                <a:ea typeface="Calibri"/>
                <a:cs typeface="Calibri"/>
              </a:rPr>
              <a:t>ClinicalTrials.gov</a:t>
            </a:r>
            <a:r>
              <a:rPr lang="en-GB" sz="2000" dirty="0">
                <a:solidFill>
                  <a:srgbClr val="000091"/>
                </a:solidFill>
                <a:latin typeface="Calibri"/>
                <a:ea typeface="Calibri"/>
                <a:cs typeface="Calibri"/>
              </a:rPr>
              <a:t>, there are 17 WHO primary registries: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6227E8B-6E0F-3D4C-A8E9-0AE2C9ED3F23}"/>
              </a:ext>
            </a:extLst>
          </p:cNvPr>
          <p:cNvSpPr txBox="1">
            <a:spLocks/>
          </p:cNvSpPr>
          <p:nvPr/>
        </p:nvSpPr>
        <p:spPr>
          <a:xfrm>
            <a:off x="1382361" y="5176741"/>
            <a:ext cx="5187855" cy="460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7675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76325" algn="l"/>
              </a:tabLst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28650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826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Font typeface="Arial" panose="020B0604020202020204" pitchFamily="34" charset="0"/>
              <a:buNone/>
            </a:pPr>
            <a:r>
              <a:rPr lang="en-GB" sz="2000">
                <a:solidFill>
                  <a:srgbClr val="00009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Forming a global resource</a:t>
            </a:r>
            <a:endParaRPr lang="en-GB" sz="2000">
              <a:solidFill>
                <a:srgbClr val="0000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923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19BC71-C6DC-4336-9905-255F017A0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1808" y="1736727"/>
            <a:ext cx="9409176" cy="418782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61950" indent="-3619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err="1">
                <a:latin typeface="Calibri"/>
                <a:ea typeface="Calibri"/>
                <a:cs typeface="Calibri"/>
              </a:rPr>
              <a:t>Pubmed</a:t>
            </a:r>
            <a:r>
              <a:rPr lang="en-GB" dirty="0">
                <a:latin typeface="Calibri"/>
                <a:ea typeface="Calibri"/>
                <a:cs typeface="Calibri"/>
              </a:rPr>
              <a:t> provides about 250,000 journal details and is an essential part of the system (and a big plus over the ICTRP). </a:t>
            </a:r>
            <a:endParaRPr lang="en-US"/>
          </a:p>
          <a:p>
            <a:pPr marL="361950" indent="-3619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err="1">
                <a:latin typeface="Calibri"/>
                <a:ea typeface="Calibri"/>
                <a:cs typeface="Calibri"/>
              </a:rPr>
              <a:t>BioLINCC</a:t>
            </a:r>
            <a:r>
              <a:rPr lang="en-GB" dirty="0">
                <a:latin typeface="Calibri"/>
                <a:ea typeface="Calibri"/>
                <a:cs typeface="Calibri"/>
              </a:rPr>
              <a:t> and Yoda just a few hundred studies each but a rich source of data object information – a few thousand objects.</a:t>
            </a:r>
          </a:p>
          <a:p>
            <a:pPr marL="361950" indent="-3619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GB" dirty="0">
              <a:latin typeface="Calibri"/>
              <a:ea typeface="Calibri"/>
              <a:cs typeface="Calibri"/>
            </a:endParaRPr>
          </a:p>
          <a:p>
            <a:pPr marL="361950" indent="-361950">
              <a:buClr>
                <a:srgbClr val="6E8A6E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Calibri"/>
                <a:ea typeface="Calibri"/>
                <a:cs typeface="Calibri"/>
              </a:rPr>
              <a:t>Possible other sources… (amongst others)</a:t>
            </a:r>
          </a:p>
          <a:p>
            <a:pPr marL="895350" lvl="1" indent="-352425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latin typeface="Calibri"/>
                <a:ea typeface="Calibri"/>
                <a:cs typeface="Calibri"/>
              </a:rPr>
              <a:t>German and French Observational National Data hubs</a:t>
            </a:r>
          </a:p>
          <a:p>
            <a:pPr marL="895350" lvl="1" indent="-352425">
              <a:buClr>
                <a:srgbClr val="6E8A6E"/>
              </a:buClr>
              <a:buFont typeface="Wingdings,Sans-Serif" panose="05000000000000000000" pitchFamily="2" charset="2"/>
              <a:buChar char="§"/>
            </a:pPr>
            <a:r>
              <a:rPr lang="en-GB" sz="2000" dirty="0">
                <a:latin typeface="Calibri"/>
                <a:ea typeface="Calibri"/>
                <a:cs typeface="Calibri"/>
              </a:rPr>
              <a:t>CSDR, </a:t>
            </a:r>
            <a:r>
              <a:rPr lang="en-GB" sz="2000" dirty="0" err="1">
                <a:latin typeface="Calibri"/>
                <a:ea typeface="Calibri"/>
                <a:cs typeface="Calibri"/>
              </a:rPr>
              <a:t>Immport</a:t>
            </a:r>
            <a:r>
              <a:rPr lang="en-GB" sz="2000" dirty="0">
                <a:latin typeface="Calibri"/>
                <a:ea typeface="Calibri"/>
                <a:cs typeface="Calibri"/>
              </a:rPr>
              <a:t> &amp; other NIH sites, </a:t>
            </a:r>
            <a:r>
              <a:rPr lang="en-GB" sz="2000" dirty="0" err="1">
                <a:latin typeface="Calibri"/>
                <a:ea typeface="Calibri"/>
                <a:cs typeface="Calibri"/>
              </a:rPr>
              <a:t>Vivli</a:t>
            </a:r>
            <a:r>
              <a:rPr lang="en-GB" sz="2000" dirty="0">
                <a:latin typeface="Calibri"/>
                <a:ea typeface="Calibri"/>
                <a:cs typeface="Calibri"/>
              </a:rPr>
              <a:t>, Maelstrom</a:t>
            </a:r>
            <a:endParaRPr lang="en-US" sz="2000" dirty="0">
              <a:latin typeface="Calibri"/>
              <a:ea typeface="Calibri"/>
              <a:cs typeface="Calibri"/>
            </a:endParaRPr>
          </a:p>
          <a:p>
            <a:pPr marL="895350" lvl="1" indent="-352425">
              <a:buClr>
                <a:srgbClr val="6E8A6E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42925" lvl="1" indent="0">
              <a:buClr>
                <a:srgbClr val="6E8A6E"/>
              </a:buClr>
              <a:buNone/>
            </a:pP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A8B053-B7A5-4DAC-A856-E0CA7A170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What is the </a:t>
            </a:r>
            <a:r>
              <a:rPr lang="en-GB" dirty="0" err="1"/>
              <a:t>crMDR</a:t>
            </a:r>
            <a:r>
              <a:rPr lang="en-GB" dirty="0"/>
              <a:t>?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AE24D8-C75E-4A87-B54A-DC21BCA3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0E7786-9D9E-B2CC-4720-F9B669F2BE0F}"/>
              </a:ext>
            </a:extLst>
          </p:cNvPr>
          <p:cNvSpPr txBox="1">
            <a:spLocks/>
          </p:cNvSpPr>
          <p:nvPr/>
        </p:nvSpPr>
        <p:spPr>
          <a:xfrm>
            <a:off x="838200" y="738188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+mj-cs"/>
              </a:defRPr>
            </a:lvl1pPr>
          </a:lstStyle>
          <a:p>
            <a:r>
              <a:rPr lang="en-GB" sz="3200" b="1" dirty="0">
                <a:latin typeface="Calibri"/>
                <a:ea typeface="Calibri"/>
                <a:cs typeface="Calibri"/>
              </a:rPr>
              <a:t>Non registry sources: </a:t>
            </a:r>
            <a:r>
              <a:rPr lang="en-GB" sz="32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PubMed</a:t>
            </a:r>
            <a:r>
              <a:rPr lang="en-GB" sz="3200" dirty="0">
                <a:latin typeface="Calibri"/>
                <a:ea typeface="Calibri"/>
                <a:cs typeface="Calibri"/>
              </a:rPr>
              <a:t>, </a:t>
            </a:r>
            <a:r>
              <a:rPr lang="en-GB" sz="32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Yoda</a:t>
            </a:r>
            <a:r>
              <a:rPr lang="en-GB" sz="3200" dirty="0">
                <a:latin typeface="Calibri"/>
                <a:ea typeface="Calibri"/>
                <a:cs typeface="Calibri"/>
              </a:rPr>
              <a:t>, </a:t>
            </a:r>
            <a:r>
              <a:rPr lang="en-GB" sz="3200" b="1" err="1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BioLINCC</a:t>
            </a:r>
            <a:r>
              <a:rPr lang="en-GB" sz="3200" dirty="0">
                <a:latin typeface="Calibri"/>
                <a:ea typeface="Calibri"/>
                <a:cs typeface="Calibri"/>
              </a:rPr>
              <a:t>, </a:t>
            </a:r>
            <a:r>
              <a:rPr lang="en-GB" sz="3200" b="1" err="1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BBMRi</a:t>
            </a:r>
            <a:r>
              <a:rPr lang="en-GB" sz="3200" dirty="0">
                <a:latin typeface="Calibri"/>
                <a:ea typeface="Calibri"/>
                <a:cs typeface="Calibri"/>
              </a:rPr>
              <a:t> </a:t>
            </a:r>
            <a:endParaRPr lang="en-GB" sz="3200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89019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ECRIN ppt Template.potx" id="{9EE9AB9E-AF81-4437-977F-337C2CBE4BC4}" vid="{B5734FDC-8E5B-4481-8F3C-64934F271303}"/>
    </a:ext>
  </a:extLst>
</a:theme>
</file>

<file path=ppt/theme/theme2.xml><?xml version="1.0" encoding="utf-8"?>
<a:theme xmlns:a="http://schemas.openxmlformats.org/drawingml/2006/main" name="2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ECRIN ppt Template.potx" id="{9EE9AB9E-AF81-4437-977F-337C2CBE4BC4}" vid="{8D255EC2-6095-4430-9EFE-4C5BDD47BF66}"/>
    </a:ext>
  </a:extLst>
</a:theme>
</file>

<file path=ppt/theme/theme3.xml><?xml version="1.0" encoding="utf-8"?>
<a:theme xmlns:a="http://schemas.openxmlformats.org/drawingml/2006/main" name="4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ECRIN ppt Template.potx" id="{9EE9AB9E-AF81-4437-977F-337C2CBE4BC4}" vid="{BF063891-052A-4DC5-B0E5-C2132AD582DF}"/>
    </a:ext>
  </a:extLst>
</a:theme>
</file>

<file path=ppt/theme/theme4.xml><?xml version="1.0" encoding="utf-8"?>
<a:theme xmlns:a="http://schemas.openxmlformats.org/drawingml/2006/main" name="5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ECRIN ppt Template.potx" id="{9EE9AB9E-AF81-4437-977F-337C2CBE4BC4}" vid="{18D0AF63-E408-4546-9700-30D881DCEBFA}"/>
    </a:ext>
  </a:extLst>
</a:theme>
</file>

<file path=ppt/theme/theme5.xml><?xml version="1.0" encoding="utf-8"?>
<a:theme xmlns:a="http://schemas.openxmlformats.org/drawingml/2006/main" name="6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ECRIN ppt Template.potx" id="{9EE9AB9E-AF81-4437-977F-337C2CBE4BC4}" vid="{64AC9693-7D08-48D4-80FC-45D319477BC7}"/>
    </a:ext>
  </a:extLst>
</a:theme>
</file>

<file path=ppt/theme/theme6.xml><?xml version="1.0" encoding="utf-8"?>
<a:theme xmlns:a="http://schemas.openxmlformats.org/drawingml/2006/main" name="3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ECRIN ppt Template.potx" id="{9EE9AB9E-AF81-4437-977F-337C2CBE4BC4}" vid="{7FA1676E-DF98-40C1-BB97-E37FAF8DD6F4}"/>
    </a:ext>
  </a:extLst>
</a:theme>
</file>

<file path=ppt/theme/theme7.xml><?xml version="1.0" encoding="utf-8"?>
<a:theme xmlns:a="http://schemas.openxmlformats.org/drawingml/2006/main" name="7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ECRIN ppt Template.potx" id="{9EE9AB9E-AF81-4437-977F-337C2CBE4BC4}" vid="{C4C13D6F-C4FF-47EB-9C25-3F14BD37066B}"/>
    </a:ext>
  </a:extLst>
</a:theme>
</file>

<file path=ppt/theme/theme8.xml><?xml version="1.0" encoding="utf-8"?>
<a:theme xmlns:a="http://schemas.openxmlformats.org/drawingml/2006/main" name="1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SSP.potx" id="{BC6E55F3-261B-4097-83E0-021F0EB8495F}" vid="{C08DF688-759F-4FEC-8E77-830FA9DA4A63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A7FF518A26F044A4BA4F6502C9CB45" ma:contentTypeVersion="20" ma:contentTypeDescription="Create a new document." ma:contentTypeScope="" ma:versionID="8d00401881fb68b245681e7932c19d41">
  <xsd:schema xmlns:xsd="http://www.w3.org/2001/XMLSchema" xmlns:xs="http://www.w3.org/2001/XMLSchema" xmlns:p="http://schemas.microsoft.com/office/2006/metadata/properties" xmlns:ns2="b3388ce1-74db-49e7-877b-9f5236361d00" xmlns:ns3="3ab926ee-5850-441d-830b-7f7d356aa7aa" targetNamespace="http://schemas.microsoft.com/office/2006/metadata/properties" ma:root="true" ma:fieldsID="9e66ec96a0616b8bdb4f9c9570a64722" ns2:_="" ns3:_="">
    <xsd:import namespace="b3388ce1-74db-49e7-877b-9f5236361d00"/>
    <xsd:import namespace="3ab926ee-5850-441d-830b-7f7d356aa7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ainContact" minOccurs="0"/>
                <xsd:element ref="ns2:TranslatedLang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388ce1-74db-49e7-877b-9f5236361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26dd2c0e-d87c-4c84-b4ea-ebf6749904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ainContact" ma:index="23" nillable="true" ma:displayName="Main Contact" ma:format="Dropdown" ma:list="UserInfo" ma:SharePointGroup="0" ma:internalName="MainContact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TranslatedLang" ma:index="24" nillable="true" ma:displayName="Translated Language" ma:internalName="TranslatedLang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b926ee-5850-441d-830b-7f7d356aa7a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25880b3-c553-4826-b656-29c054d29141}" ma:internalName="TaxCatchAll" ma:showField="CatchAllData" ma:web="3ab926ee-5850-441d-830b-7f7d356aa7a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3388ce1-74db-49e7-877b-9f5236361d00">
      <Terms xmlns="http://schemas.microsoft.com/office/infopath/2007/PartnerControls"/>
    </lcf76f155ced4ddcb4097134ff3c332f>
    <TaxCatchAll xmlns="3ab926ee-5850-441d-830b-7f7d356aa7aa" xsi:nil="true"/>
    <MainContact xmlns="b3388ce1-74db-49e7-877b-9f5236361d00">
      <UserInfo>
        <DisplayName/>
        <AccountId xsi:nil="true"/>
        <AccountType/>
      </UserInfo>
    </MainContact>
    <TranslatedLang xmlns="b3388ce1-74db-49e7-877b-9f5236361d00" xsi:nil="true"/>
  </documentManagement>
</p:properties>
</file>

<file path=customXml/itemProps1.xml><?xml version="1.0" encoding="utf-8"?>
<ds:datastoreItem xmlns:ds="http://schemas.openxmlformats.org/officeDocument/2006/customXml" ds:itemID="{4FCCDB63-B8AA-4CA7-8871-0A5257A29059}"/>
</file>

<file path=customXml/itemProps2.xml><?xml version="1.0" encoding="utf-8"?>
<ds:datastoreItem xmlns:ds="http://schemas.openxmlformats.org/officeDocument/2006/customXml" ds:itemID="{722B8217-5C54-43EF-9C5B-6B3E27FCA51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EF10C1-3F17-4EF7-81E1-5D9B1511711C}">
  <ds:schemaRefs>
    <ds:schemaRef ds:uri="http://schemas.microsoft.com/office/2006/metadata/properties"/>
    <ds:schemaRef ds:uri="http://schemas.microsoft.com/office/infopath/2007/PartnerControls"/>
    <ds:schemaRef ds:uri="8ddc3806-e280-4444-a857-4061a06c183d"/>
    <ds:schemaRef ds:uri="315ba402-2319-4501-a785-4f0ea9da96d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29</Slides>
  <Notes>2</Notes>
  <HiddenSlides>0</HiddenSlide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1_Office Theme</vt:lpstr>
      <vt:lpstr>2_Office Theme</vt:lpstr>
      <vt:lpstr>4_Office Theme</vt:lpstr>
      <vt:lpstr>5_Office Theme</vt:lpstr>
      <vt:lpstr>6_Office Theme</vt:lpstr>
      <vt:lpstr>3_Office Theme</vt:lpstr>
      <vt:lpstr>7_Office Theme</vt:lpstr>
      <vt:lpstr>1_Office Theme</vt:lpstr>
      <vt:lpstr>Data team @ ECRIN: current projects and services</vt:lpstr>
      <vt:lpstr>Data team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 of search form (top)</vt:lpstr>
      <vt:lpstr>Example of search form (bottom)</vt:lpstr>
      <vt:lpstr>Result table</vt:lpstr>
      <vt:lpstr>The repository is operational and has its first submission completed: the  EU-COVAT-1   AGED VACCELERATE trial.    </vt:lpstr>
      <vt:lpstr>PowerPoint Presentation</vt:lpstr>
      <vt:lpstr>Study (detail)</vt:lpstr>
      <vt:lpstr>Study Data Objects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Martina Esdaile</dc:creator>
  <cp:revision>288</cp:revision>
  <dcterms:created xsi:type="dcterms:W3CDTF">2022-02-08T12:39:25Z</dcterms:created>
  <dcterms:modified xsi:type="dcterms:W3CDTF">2025-10-22T14:53:20Z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0x01010016A7FF518A26F044A4BA4F6502C9CB45</vt:lpwstr>
  </property>
  <property fmtid="{D5CDD505-2E9C-101B-9397-08002B2CF9AE}" pid="3" name="MediaServiceImageTags">
    <vt:lpwstr/>
  </property>
</Properties>
</file>